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47"/>
  </p:notesMasterIdLst>
  <p:handoutMasterIdLst>
    <p:handoutMasterId r:id="rId48"/>
  </p:handoutMasterIdLst>
  <p:sldIdLst>
    <p:sldId id="352" r:id="rId2"/>
    <p:sldId id="504" r:id="rId3"/>
    <p:sldId id="512" r:id="rId4"/>
    <p:sldId id="428" r:id="rId5"/>
    <p:sldId id="522" r:id="rId6"/>
    <p:sldId id="438" r:id="rId7"/>
    <p:sldId id="429" r:id="rId8"/>
    <p:sldId id="468" r:id="rId9"/>
    <p:sldId id="361" r:id="rId10"/>
    <p:sldId id="514" r:id="rId11"/>
    <p:sldId id="365" r:id="rId12"/>
    <p:sldId id="433" r:id="rId13"/>
    <p:sldId id="370" r:id="rId14"/>
    <p:sldId id="494" r:id="rId15"/>
    <p:sldId id="434" r:id="rId16"/>
    <p:sldId id="379" r:id="rId17"/>
    <p:sldId id="380" r:id="rId18"/>
    <p:sldId id="382" r:id="rId19"/>
    <p:sldId id="495" r:id="rId20"/>
    <p:sldId id="515" r:id="rId21"/>
    <p:sldId id="511" r:id="rId22"/>
    <p:sldId id="437" r:id="rId23"/>
    <p:sldId id="453" r:id="rId24"/>
    <p:sldId id="454" r:id="rId25"/>
    <p:sldId id="517" r:id="rId26"/>
    <p:sldId id="387" r:id="rId27"/>
    <p:sldId id="496" r:id="rId28"/>
    <p:sldId id="497" r:id="rId29"/>
    <p:sldId id="390" r:id="rId30"/>
    <p:sldId id="518" r:id="rId31"/>
    <p:sldId id="443" r:id="rId32"/>
    <p:sldId id="399" r:id="rId33"/>
    <p:sldId id="475" r:id="rId34"/>
    <p:sldId id="404" r:id="rId35"/>
    <p:sldId id="405" r:id="rId36"/>
    <p:sldId id="406" r:id="rId37"/>
    <p:sldId id="482" r:id="rId38"/>
    <p:sldId id="407" r:id="rId39"/>
    <p:sldId id="444" r:id="rId40"/>
    <p:sldId id="445" r:id="rId41"/>
    <p:sldId id="403" r:id="rId42"/>
    <p:sldId id="410" r:id="rId43"/>
    <p:sldId id="501" r:id="rId44"/>
    <p:sldId id="446" r:id="rId45"/>
    <p:sldId id="329" r:id="rId46"/>
  </p:sldIdLst>
  <p:sldSz cx="9144000" cy="6858000" type="screen4x3"/>
  <p:notesSz cx="6797675" cy="9926638"/>
  <p:defaultTextStyle>
    <a:defPPr>
      <a:defRPr lang="zh-TW"/>
    </a:defPPr>
    <a:lvl1pPr algn="l" rtl="0" fontAlgn="base">
      <a:spcBef>
        <a:spcPct val="0"/>
      </a:spcBef>
      <a:spcAft>
        <a:spcPct val="0"/>
      </a:spcAft>
      <a:defRPr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ern="1200">
        <a:solidFill>
          <a:schemeClr val="tx1"/>
        </a:solidFill>
        <a:latin typeface="Times New Roman" pitchFamily="18" charset="0"/>
        <a:ea typeface="新細明體" pitchFamily="18" charset="-120"/>
        <a:cs typeface="+mn-cs"/>
      </a:defRPr>
    </a:lvl5pPr>
    <a:lvl6pPr marL="2286000" algn="l" defTabSz="914400" rtl="0" eaLnBrk="1" latinLnBrk="0" hangingPunct="1">
      <a:defRPr kern="1200">
        <a:solidFill>
          <a:schemeClr val="tx1"/>
        </a:solidFill>
        <a:latin typeface="Times New Roman" pitchFamily="18" charset="0"/>
        <a:ea typeface="新細明體" pitchFamily="18" charset="-120"/>
        <a:cs typeface="+mn-cs"/>
      </a:defRPr>
    </a:lvl6pPr>
    <a:lvl7pPr marL="2743200" algn="l" defTabSz="914400" rtl="0" eaLnBrk="1" latinLnBrk="0" hangingPunct="1">
      <a:defRPr kern="1200">
        <a:solidFill>
          <a:schemeClr val="tx1"/>
        </a:solidFill>
        <a:latin typeface="Times New Roman" pitchFamily="18" charset="0"/>
        <a:ea typeface="新細明體" pitchFamily="18" charset="-120"/>
        <a:cs typeface="+mn-cs"/>
      </a:defRPr>
    </a:lvl7pPr>
    <a:lvl8pPr marL="3200400" algn="l" defTabSz="914400" rtl="0" eaLnBrk="1" latinLnBrk="0" hangingPunct="1">
      <a:defRPr kern="1200">
        <a:solidFill>
          <a:schemeClr val="tx1"/>
        </a:solidFill>
        <a:latin typeface="Times New Roman" pitchFamily="18" charset="0"/>
        <a:ea typeface="新細明體" pitchFamily="18" charset="-120"/>
        <a:cs typeface="+mn-cs"/>
      </a:defRPr>
    </a:lvl8pPr>
    <a:lvl9pPr marL="3657600" algn="l" defTabSz="914400" rtl="0" eaLnBrk="1" latinLnBrk="0" hangingPunct="1">
      <a:defRPr kern="1200">
        <a:solidFill>
          <a:schemeClr val="tx1"/>
        </a:solidFill>
        <a:latin typeface="Times New Roman" pitchFamily="18" charset="0"/>
        <a:ea typeface="新細明體" pitchFamily="18" charset="-120"/>
        <a:cs typeface="+mn-cs"/>
      </a:defRPr>
    </a:lvl9pPr>
  </p:defaultTextStyle>
  <p:extLst>
    <p:ext uri="{521415D9-36F7-43E2-AB2F-B90AF26B5E84}">
      <p14:sectionLst xmlns:p14="http://schemas.microsoft.com/office/powerpoint/2010/main">
        <p14:section name="Default Section" id="{B1CFFBED-EE5D-45FE-862B-74B3BC1E3576}">
          <p14:sldIdLst>
            <p14:sldId id="352"/>
            <p14:sldId id="504"/>
          </p14:sldIdLst>
        </p14:section>
        <p14:section name="General Library Services" id="{7B753765-6A1B-402B-B3A5-8BA00EF62F26}">
          <p14:sldIdLst>
            <p14:sldId id="512"/>
            <p14:sldId id="428"/>
            <p14:sldId id="522"/>
            <p14:sldId id="438"/>
            <p14:sldId id="429"/>
            <p14:sldId id="468"/>
            <p14:sldId id="361"/>
          </p14:sldIdLst>
        </p14:section>
        <p14:section name="Ancient Greece Collection" id="{B4907B40-B3C9-4E28-84AD-82F38CD23E2B}">
          <p14:sldIdLst>
            <p14:sldId id="514"/>
            <p14:sldId id="365"/>
            <p14:sldId id="433"/>
            <p14:sldId id="370"/>
            <p14:sldId id="494"/>
            <p14:sldId id="434"/>
            <p14:sldId id="379"/>
            <p14:sldId id="380"/>
            <p14:sldId id="382"/>
            <p14:sldId id="495"/>
          </p14:sldIdLst>
        </p14:section>
        <p14:section name="Electronic Resources on Ancient Greece" id="{E9F62E1C-9BDF-4A6E-B2EE-0234F2CCB365}">
          <p14:sldIdLst>
            <p14:sldId id="515"/>
            <p14:sldId id="511"/>
            <p14:sldId id="437"/>
            <p14:sldId id="453"/>
            <p14:sldId id="454"/>
            <p14:sldId id="517"/>
            <p14:sldId id="387"/>
            <p14:sldId id="496"/>
            <p14:sldId id="497"/>
            <p14:sldId id="390"/>
            <p14:sldId id="518"/>
            <p14:sldId id="443"/>
            <p14:sldId id="399"/>
            <p14:sldId id="475"/>
            <p14:sldId id="404"/>
            <p14:sldId id="405"/>
            <p14:sldId id="406"/>
            <p14:sldId id="482"/>
            <p14:sldId id="407"/>
            <p14:sldId id="444"/>
            <p14:sldId id="445"/>
            <p14:sldId id="403"/>
            <p14:sldId id="410"/>
            <p14:sldId id="501"/>
            <p14:sldId id="446"/>
          </p14:sldIdLst>
        </p14:section>
        <p14:section name="Social media of CUHK Library" id="{17B27FCB-63FF-4DD8-B00E-DC9E4FEE5459}">
          <p14:sldIdLst>
            <p14:sldId id="3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33CC"/>
    <a:srgbClr val="003399"/>
    <a:srgbClr val="0066CC"/>
    <a:srgbClr val="0033CC"/>
    <a:srgbClr val="FFCC66"/>
    <a:srgbClr val="FFFF99"/>
    <a:srgbClr val="FF9900"/>
    <a:srgbClr val="9900CC"/>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97" autoAdjust="0"/>
    <p:restoredTop sz="92674" autoAdjust="0"/>
  </p:normalViewPr>
  <p:slideViewPr>
    <p:cSldViewPr>
      <p:cViewPr>
        <p:scale>
          <a:sx n="75" d="100"/>
          <a:sy n="75" d="100"/>
        </p:scale>
        <p:origin x="-2580" y="-7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8227570173443214"/>
          <c:y val="0.18768077706454958"/>
          <c:w val="0.79455363316344108"/>
          <c:h val="0.77645343082152485"/>
        </c:manualLayout>
      </c:layout>
      <c:pie3DChart>
        <c:varyColors val="1"/>
        <c:ser>
          <c:idx val="0"/>
          <c:order val="0"/>
          <c:tx>
            <c:strRef>
              <c:f>Sheet1!$B$1</c:f>
              <c:strCache>
                <c:ptCount val="1"/>
                <c:pt idx="0">
                  <c:v>No. of titles</c:v>
                </c:pt>
              </c:strCache>
            </c:strRef>
          </c:tx>
          <c:dLbls>
            <c:dLbl>
              <c:idx val="0"/>
              <c:layout>
                <c:manualLayout>
                  <c:x val="-0.17045944658530157"/>
                  <c:y val="4.5342327167059819E-2"/>
                </c:manualLayout>
              </c:layout>
              <c:tx>
                <c:rich>
                  <a:bodyPr/>
                  <a:lstStyle/>
                  <a:p>
                    <a:r>
                      <a:rPr lang="en-US" dirty="0">
                        <a:solidFill>
                          <a:srgbClr val="FFFF99"/>
                        </a:solidFill>
                      </a:rPr>
                      <a:t>History
</a:t>
                    </a:r>
                    <a:r>
                      <a:rPr lang="en-US" dirty="0" smtClean="0">
                        <a:solidFill>
                          <a:srgbClr val="FFFF99"/>
                        </a:solidFill>
                      </a:rPr>
                      <a:t>32%</a:t>
                    </a:r>
                    <a:endParaRPr lang="en-US" dirty="0">
                      <a:solidFill>
                        <a:srgbClr val="FFFF99"/>
                      </a:solidFill>
                    </a:endParaRPr>
                  </a:p>
                </c:rich>
              </c:tx>
              <c:showLegendKey val="0"/>
              <c:showVal val="0"/>
              <c:showCatName val="1"/>
              <c:showSerName val="0"/>
              <c:showPercent val="1"/>
              <c:showBubbleSize val="0"/>
            </c:dLbl>
            <c:dLbl>
              <c:idx val="1"/>
              <c:layout>
                <c:manualLayout>
                  <c:x val="5.9656576360282605E-2"/>
                  <c:y val="-0.25810413933339821"/>
                </c:manualLayout>
              </c:layout>
              <c:tx>
                <c:rich>
                  <a:bodyPr/>
                  <a:lstStyle/>
                  <a:p>
                    <a:r>
                      <a:rPr lang="en-US" dirty="0">
                        <a:solidFill>
                          <a:srgbClr val="FFFF99"/>
                        </a:solidFill>
                      </a:rPr>
                      <a:t>Language &amp; </a:t>
                    </a:r>
                    <a:r>
                      <a:rPr lang="en-US" dirty="0" smtClean="0">
                        <a:solidFill>
                          <a:srgbClr val="FFFF99"/>
                        </a:solidFill>
                      </a:rPr>
                      <a:t>Literature</a:t>
                    </a:r>
                    <a:r>
                      <a:rPr lang="en-US" dirty="0">
                        <a:solidFill>
                          <a:srgbClr val="FFFF99"/>
                        </a:solidFill>
                      </a:rPr>
                      <a:t>
</a:t>
                    </a:r>
                    <a:r>
                      <a:rPr lang="en-US" dirty="0" smtClean="0">
                        <a:solidFill>
                          <a:srgbClr val="FFFF99"/>
                        </a:solidFill>
                      </a:rPr>
                      <a:t>31%</a:t>
                    </a:r>
                    <a:endParaRPr lang="en-US" dirty="0">
                      <a:solidFill>
                        <a:srgbClr val="FFFF99"/>
                      </a:solidFill>
                    </a:endParaRPr>
                  </a:p>
                </c:rich>
              </c:tx>
              <c:showLegendKey val="0"/>
              <c:showVal val="0"/>
              <c:showCatName val="1"/>
              <c:showSerName val="0"/>
              <c:showPercent val="1"/>
              <c:showBubbleSize val="0"/>
            </c:dLbl>
            <c:dLbl>
              <c:idx val="2"/>
              <c:layout>
                <c:manualLayout>
                  <c:x val="-3.5524618701244536E-2"/>
                  <c:y val="-8.2679439521734815E-2"/>
                </c:manualLayout>
              </c:layout>
              <c:showLegendKey val="0"/>
              <c:showVal val="0"/>
              <c:showCatName val="1"/>
              <c:showSerName val="0"/>
              <c:showPercent val="1"/>
              <c:showBubbleSize val="0"/>
            </c:dLbl>
            <c:dLbl>
              <c:idx val="3"/>
              <c:layout>
                <c:manualLayout>
                  <c:x val="-3.1097942145011926E-2"/>
                  <c:y val="-6.6428992874665582E-2"/>
                </c:manualLayout>
              </c:layout>
              <c:showLegendKey val="0"/>
              <c:showVal val="0"/>
              <c:showCatName val="1"/>
              <c:showSerName val="0"/>
              <c:showPercent val="1"/>
              <c:showBubbleSize val="0"/>
            </c:dLbl>
            <c:dLbl>
              <c:idx val="4"/>
              <c:layout>
                <c:manualLayout>
                  <c:x val="-5.7010539681626511E-2"/>
                  <c:y val="-0.12792722730507422"/>
                </c:manualLayout>
              </c:layout>
              <c:showLegendKey val="0"/>
              <c:showVal val="0"/>
              <c:showCatName val="1"/>
              <c:showSerName val="0"/>
              <c:showPercent val="1"/>
              <c:showBubbleSize val="0"/>
            </c:dLbl>
            <c:dLbl>
              <c:idx val="5"/>
              <c:layout>
                <c:manualLayout>
                  <c:x val="-9.8711214572590453E-2"/>
                  <c:y val="-0.19495637872068269"/>
                </c:manualLayout>
              </c:layout>
              <c:showLegendKey val="0"/>
              <c:showVal val="0"/>
              <c:showCatName val="1"/>
              <c:showSerName val="0"/>
              <c:showPercent val="1"/>
              <c:showBubbleSize val="0"/>
            </c:dLbl>
            <c:dLbl>
              <c:idx val="6"/>
              <c:layout>
                <c:manualLayout>
                  <c:x val="-4.0039258631839506E-2"/>
                  <c:y val="-0.1773742482066557"/>
                </c:manualLayout>
              </c:layout>
              <c:showLegendKey val="0"/>
              <c:showVal val="0"/>
              <c:showCatName val="1"/>
              <c:showSerName val="0"/>
              <c:showPercent val="1"/>
              <c:showBubbleSize val="0"/>
            </c:dLbl>
            <c:dLbl>
              <c:idx val="7"/>
              <c:layout>
                <c:manualLayout>
                  <c:x val="2.2694165344433755E-2"/>
                  <c:y val="-0.16137696412110367"/>
                </c:manualLayout>
              </c:layout>
              <c:showLegendKey val="0"/>
              <c:showVal val="0"/>
              <c:showCatName val="1"/>
              <c:showSerName val="0"/>
              <c:showPercent val="1"/>
              <c:showBubbleSize val="0"/>
            </c:dLbl>
            <c:dLbl>
              <c:idx val="8"/>
              <c:layout>
                <c:manualLayout>
                  <c:x val="0.18760751435793413"/>
                  <c:y val="-0.11251114741004753"/>
                </c:manualLayout>
              </c:layout>
              <c:showLegendKey val="0"/>
              <c:showVal val="0"/>
              <c:showCatName val="1"/>
              <c:showSerName val="0"/>
              <c:showPercent val="1"/>
              <c:showBubbleSize val="0"/>
            </c:dLbl>
            <c:dLbl>
              <c:idx val="9"/>
              <c:layout>
                <c:manualLayout>
                  <c:x val="0.3275540982461988"/>
                  <c:y val="-0.11357874833483771"/>
                </c:manualLayout>
              </c:layout>
              <c:showLegendKey val="0"/>
              <c:showVal val="0"/>
              <c:showCatName val="1"/>
              <c:showSerName val="0"/>
              <c:showPercent val="1"/>
              <c:showBubbleSize val="0"/>
            </c:dLbl>
            <c:txPr>
              <a:bodyPr/>
              <a:lstStyle/>
              <a:p>
                <a:pPr>
                  <a:defRPr sz="1400">
                    <a:latin typeface="+mj-lt"/>
                  </a:defRPr>
                </a:pPr>
                <a:endParaRPr lang="en-US"/>
              </a:p>
            </c:txPr>
            <c:showLegendKey val="0"/>
            <c:showVal val="0"/>
            <c:showCatName val="1"/>
            <c:showSerName val="0"/>
            <c:showPercent val="1"/>
            <c:showBubbleSize val="0"/>
            <c:showLeaderLines val="1"/>
            <c:leaderLines>
              <c:spPr>
                <a:ln>
                  <a:solidFill>
                    <a:srgbClr val="FF0000"/>
                  </a:solidFill>
                </a:ln>
              </c:spPr>
            </c:leaderLines>
          </c:dLbls>
          <c:cat>
            <c:strRef>
              <c:f>Sheet1!$A$2:$A$11</c:f>
              <c:strCache>
                <c:ptCount val="10"/>
                <c:pt idx="0">
                  <c:v>History</c:v>
                </c:pt>
                <c:pt idx="1">
                  <c:v>Language &amp; Literature</c:v>
                </c:pt>
                <c:pt idx="2">
                  <c:v>Philosophy &amp; Religion</c:v>
                </c:pt>
                <c:pt idx="3">
                  <c:v>Social Sciences</c:v>
                </c:pt>
                <c:pt idx="4">
                  <c:v>Political Science</c:v>
                </c:pt>
                <c:pt idx="5">
                  <c:v>Geography &amp; Anthropology</c:v>
                </c:pt>
                <c:pt idx="6">
                  <c:v>Fine Arts</c:v>
                </c:pt>
                <c:pt idx="7">
                  <c:v>Science</c:v>
                </c:pt>
                <c:pt idx="8">
                  <c:v>Military &amp; Naval Science</c:v>
                </c:pt>
                <c:pt idx="9">
                  <c:v>Others</c:v>
                </c:pt>
              </c:strCache>
            </c:strRef>
          </c:cat>
          <c:val>
            <c:numRef>
              <c:f>Sheet1!$B$2:$B$11</c:f>
              <c:numCache>
                <c:formatCode>General</c:formatCode>
                <c:ptCount val="10"/>
                <c:pt idx="0">
                  <c:v>826</c:v>
                </c:pt>
                <c:pt idx="1">
                  <c:v>805</c:v>
                </c:pt>
                <c:pt idx="2">
                  <c:v>292</c:v>
                </c:pt>
                <c:pt idx="3">
                  <c:v>148</c:v>
                </c:pt>
                <c:pt idx="4">
                  <c:v>132</c:v>
                </c:pt>
                <c:pt idx="5">
                  <c:v>72</c:v>
                </c:pt>
                <c:pt idx="6">
                  <c:v>67</c:v>
                </c:pt>
                <c:pt idx="7">
                  <c:v>60</c:v>
                </c:pt>
                <c:pt idx="8">
                  <c:v>27</c:v>
                </c:pt>
                <c:pt idx="9">
                  <c:v>131</c:v>
                </c:pt>
              </c:numCache>
            </c:numRef>
          </c:val>
        </c:ser>
        <c:ser>
          <c:idx val="1"/>
          <c:order val="1"/>
          <c:tx>
            <c:strRef>
              <c:f>Sheet1!$C$1</c:f>
              <c:strCache>
                <c:ptCount val="1"/>
                <c:pt idx="0">
                  <c:v>Column1</c:v>
                </c:pt>
              </c:strCache>
            </c:strRef>
          </c:tx>
          <c:dLbls>
            <c:showLegendKey val="0"/>
            <c:showVal val="1"/>
            <c:showCatName val="1"/>
            <c:showSerName val="0"/>
            <c:showPercent val="0"/>
            <c:showBubbleSize val="0"/>
            <c:showLeaderLines val="1"/>
            <c:leaderLines>
              <c:spPr>
                <a:ln>
                  <a:solidFill>
                    <a:srgbClr val="FF0000"/>
                  </a:solidFill>
                </a:ln>
              </c:spPr>
            </c:leaderLines>
          </c:dLbls>
          <c:cat>
            <c:strRef>
              <c:f>Sheet1!$A$2:$A$11</c:f>
              <c:strCache>
                <c:ptCount val="10"/>
                <c:pt idx="0">
                  <c:v>History</c:v>
                </c:pt>
                <c:pt idx="1">
                  <c:v>Language &amp; Literature</c:v>
                </c:pt>
                <c:pt idx="2">
                  <c:v>Philosophy &amp; Religion</c:v>
                </c:pt>
                <c:pt idx="3">
                  <c:v>Social Sciences</c:v>
                </c:pt>
                <c:pt idx="4">
                  <c:v>Political Science</c:v>
                </c:pt>
                <c:pt idx="5">
                  <c:v>Geography &amp; Anthropology</c:v>
                </c:pt>
                <c:pt idx="6">
                  <c:v>Fine Arts</c:v>
                </c:pt>
                <c:pt idx="7">
                  <c:v>Science</c:v>
                </c:pt>
                <c:pt idx="8">
                  <c:v>Military &amp; Naval Science</c:v>
                </c:pt>
                <c:pt idx="9">
                  <c:v>Others</c:v>
                </c:pt>
              </c:strCache>
            </c:strRef>
          </c:cat>
          <c:val>
            <c:numRef>
              <c:f>Sheet1!$C$2:$C$11</c:f>
              <c:numCache>
                <c:formatCode>0.00%</c:formatCode>
                <c:ptCount val="10"/>
                <c:pt idx="0">
                  <c:v>0.32265624999999998</c:v>
                </c:pt>
                <c:pt idx="1">
                  <c:v>0.314453125</c:v>
                </c:pt>
                <c:pt idx="2">
                  <c:v>0.1140625</c:v>
                </c:pt>
                <c:pt idx="3">
                  <c:v>5.7812500000000003E-2</c:v>
                </c:pt>
                <c:pt idx="4">
                  <c:v>5.1562499999999997E-2</c:v>
                </c:pt>
                <c:pt idx="5">
                  <c:v>2.8125000000000001E-2</c:v>
                </c:pt>
                <c:pt idx="6">
                  <c:v>2.6171875000000001E-2</c:v>
                </c:pt>
                <c:pt idx="7">
                  <c:v>2.34375E-2</c:v>
                </c:pt>
                <c:pt idx="8">
                  <c:v>1.0546875000000001E-2</c:v>
                </c:pt>
                <c:pt idx="9">
                  <c:v>5.1171874999999999E-2</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F1625B1F-3320-4B37-B76C-CB3BEADFD63A}" type="datetimeFigureOut">
              <a:rPr lang="en-US"/>
              <a:pPr>
                <a:defRPr/>
              </a:pPr>
              <a:t>3/8/2016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cs typeface="+mn-cs"/>
              </a:defRPr>
            </a:lvl1pPr>
          </a:lstStyle>
          <a:p>
            <a:pPr>
              <a:defRPr/>
            </a:pPr>
            <a:fld id="{5FC61F45-63BA-4E7E-AE15-D1B0CD19811C}" type="slidenum">
              <a:rPr lang="en-US"/>
              <a:pPr>
                <a:defRPr/>
              </a:pPr>
              <a:t>‹#›</a:t>
            </a:fld>
            <a:endParaRPr lang="en-US"/>
          </a:p>
        </p:txBody>
      </p:sp>
    </p:spTree>
    <p:extLst>
      <p:ext uri="{BB962C8B-B14F-4D97-AF65-F5344CB8AC3E}">
        <p14:creationId xmlns:p14="http://schemas.microsoft.com/office/powerpoint/2010/main" val="2671327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Arial" charset="0"/>
              </a:defRPr>
            </a:lvl1pPr>
          </a:lstStyle>
          <a:p>
            <a:pPr>
              <a:defRPr/>
            </a:pPr>
            <a:fld id="{BA267989-1C57-4F7C-B69F-76FFC0A6D3C7}" type="datetimeFigureOut">
              <a:rPr lang="en-US"/>
              <a:pPr>
                <a:defRPr/>
              </a:pPr>
              <a:t>3/8/2016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cs typeface="Arial" charset="0"/>
              </a:defRPr>
            </a:lvl1pPr>
          </a:lstStyle>
          <a:p>
            <a:pPr>
              <a:defRPr/>
            </a:pPr>
            <a:fld id="{A7D327A1-F230-472B-AFBD-5B50B2E69E1E}" type="slidenum">
              <a:rPr lang="en-US"/>
              <a:pPr>
                <a:defRPr/>
              </a:pPr>
              <a:t>‹#›</a:t>
            </a:fld>
            <a:endParaRPr lang="en-US"/>
          </a:p>
        </p:txBody>
      </p:sp>
    </p:spTree>
    <p:extLst>
      <p:ext uri="{BB962C8B-B14F-4D97-AF65-F5344CB8AC3E}">
        <p14:creationId xmlns:p14="http://schemas.microsoft.com/office/powerpoint/2010/main" val="3433532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1</a:t>
            </a:fld>
            <a:endParaRPr lang="en-US"/>
          </a:p>
        </p:txBody>
      </p:sp>
    </p:spTree>
    <p:extLst>
      <p:ext uri="{BB962C8B-B14F-4D97-AF65-F5344CB8AC3E}">
        <p14:creationId xmlns:p14="http://schemas.microsoft.com/office/powerpoint/2010/main" val="263503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13</a:t>
            </a:fld>
            <a:endParaRPr lang="en-US"/>
          </a:p>
        </p:txBody>
      </p:sp>
    </p:spTree>
    <p:extLst>
      <p:ext uri="{BB962C8B-B14F-4D97-AF65-F5344CB8AC3E}">
        <p14:creationId xmlns:p14="http://schemas.microsoft.com/office/powerpoint/2010/main" val="2693626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14</a:t>
            </a:fld>
            <a:endParaRPr lang="en-US"/>
          </a:p>
        </p:txBody>
      </p:sp>
    </p:spTree>
    <p:extLst>
      <p:ext uri="{BB962C8B-B14F-4D97-AF65-F5344CB8AC3E}">
        <p14:creationId xmlns:p14="http://schemas.microsoft.com/office/powerpoint/2010/main" val="2855326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16</a:t>
            </a:fld>
            <a:endParaRPr lang="en-US"/>
          </a:p>
        </p:txBody>
      </p:sp>
    </p:spTree>
    <p:extLst>
      <p:ext uri="{BB962C8B-B14F-4D97-AF65-F5344CB8AC3E}">
        <p14:creationId xmlns:p14="http://schemas.microsoft.com/office/powerpoint/2010/main" val="30041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23</a:t>
            </a:fld>
            <a:endParaRPr lang="en-US"/>
          </a:p>
        </p:txBody>
      </p:sp>
    </p:spTree>
    <p:extLst>
      <p:ext uri="{BB962C8B-B14F-4D97-AF65-F5344CB8AC3E}">
        <p14:creationId xmlns:p14="http://schemas.microsoft.com/office/powerpoint/2010/main" val="401740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30</a:t>
            </a:fld>
            <a:endParaRPr lang="en-US"/>
          </a:p>
        </p:txBody>
      </p:sp>
    </p:spTree>
    <p:extLst>
      <p:ext uri="{BB962C8B-B14F-4D97-AF65-F5344CB8AC3E}">
        <p14:creationId xmlns:p14="http://schemas.microsoft.com/office/powerpoint/2010/main" val="3035043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44</a:t>
            </a:fld>
            <a:endParaRPr lang="en-US"/>
          </a:p>
        </p:txBody>
      </p:sp>
    </p:spTree>
    <p:extLst>
      <p:ext uri="{BB962C8B-B14F-4D97-AF65-F5344CB8AC3E}">
        <p14:creationId xmlns:p14="http://schemas.microsoft.com/office/powerpoint/2010/main" val="96879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45</a:t>
            </a:fld>
            <a:endParaRPr lang="en-US"/>
          </a:p>
        </p:txBody>
      </p:sp>
    </p:spTree>
    <p:extLst>
      <p:ext uri="{BB962C8B-B14F-4D97-AF65-F5344CB8AC3E}">
        <p14:creationId xmlns:p14="http://schemas.microsoft.com/office/powerpoint/2010/main" val="121759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4</a:t>
            </a:fld>
            <a:endParaRPr lang="en-US"/>
          </a:p>
        </p:txBody>
      </p:sp>
    </p:spTree>
    <p:extLst>
      <p:ext uri="{BB962C8B-B14F-4D97-AF65-F5344CB8AC3E}">
        <p14:creationId xmlns:p14="http://schemas.microsoft.com/office/powerpoint/2010/main" val="297564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5</a:t>
            </a:fld>
            <a:endParaRPr lang="en-US"/>
          </a:p>
        </p:txBody>
      </p:sp>
    </p:spTree>
    <p:extLst>
      <p:ext uri="{BB962C8B-B14F-4D97-AF65-F5344CB8AC3E}">
        <p14:creationId xmlns:p14="http://schemas.microsoft.com/office/powerpoint/2010/main" val="117394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6</a:t>
            </a:fld>
            <a:endParaRPr lang="en-US"/>
          </a:p>
        </p:txBody>
      </p:sp>
    </p:spTree>
    <p:extLst>
      <p:ext uri="{BB962C8B-B14F-4D97-AF65-F5344CB8AC3E}">
        <p14:creationId xmlns:p14="http://schemas.microsoft.com/office/powerpoint/2010/main" val="117164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7</a:t>
            </a:fld>
            <a:endParaRPr lang="en-US"/>
          </a:p>
        </p:txBody>
      </p:sp>
    </p:spTree>
    <p:extLst>
      <p:ext uri="{BB962C8B-B14F-4D97-AF65-F5344CB8AC3E}">
        <p14:creationId xmlns:p14="http://schemas.microsoft.com/office/powerpoint/2010/main" val="183868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8</a:t>
            </a:fld>
            <a:endParaRPr lang="en-US"/>
          </a:p>
        </p:txBody>
      </p:sp>
    </p:spTree>
    <p:extLst>
      <p:ext uri="{BB962C8B-B14F-4D97-AF65-F5344CB8AC3E}">
        <p14:creationId xmlns:p14="http://schemas.microsoft.com/office/powerpoint/2010/main" val="24535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9</a:t>
            </a:fld>
            <a:endParaRPr lang="en-US"/>
          </a:p>
        </p:txBody>
      </p:sp>
    </p:spTree>
    <p:extLst>
      <p:ext uri="{BB962C8B-B14F-4D97-AF65-F5344CB8AC3E}">
        <p14:creationId xmlns:p14="http://schemas.microsoft.com/office/powerpoint/2010/main" val="194737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11</a:t>
            </a:fld>
            <a:endParaRPr lang="en-US"/>
          </a:p>
        </p:txBody>
      </p:sp>
    </p:spTree>
    <p:extLst>
      <p:ext uri="{BB962C8B-B14F-4D97-AF65-F5344CB8AC3E}">
        <p14:creationId xmlns:p14="http://schemas.microsoft.com/office/powerpoint/2010/main" val="822997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Searching</a:t>
            </a:r>
            <a:r>
              <a:rPr lang="en-US" baseline="0" dirty="0" smtClean="0"/>
              <a:t> strategy</a:t>
            </a:r>
            <a:br>
              <a:rPr lang="en-US" baseline="0" dirty="0" smtClean="0"/>
            </a:br>
            <a:r>
              <a:rPr lang="en-US" baseline="0" dirty="0" smtClean="0"/>
              <a:t>subject:(gree*) and subject:(histor*) and not subject:(green)</a:t>
            </a:r>
            <a:endParaRPr lang="en-US" dirty="0"/>
          </a:p>
        </p:txBody>
      </p:sp>
      <p:sp>
        <p:nvSpPr>
          <p:cNvPr id="4" name="Slide Number Placeholder 3"/>
          <p:cNvSpPr>
            <a:spLocks noGrp="1"/>
          </p:cNvSpPr>
          <p:nvPr>
            <p:ph type="sldNum" sz="quarter" idx="10"/>
          </p:nvPr>
        </p:nvSpPr>
        <p:spPr/>
        <p:txBody>
          <a:bodyPr/>
          <a:lstStyle/>
          <a:p>
            <a:pPr>
              <a:defRPr/>
            </a:pPr>
            <a:fld id="{A7D327A1-F230-472B-AFBD-5B50B2E69E1E}" type="slidenum">
              <a:rPr lang="en-US" smtClean="0"/>
              <a:pPr>
                <a:defRPr/>
              </a:pPr>
              <a:t>12</a:t>
            </a:fld>
            <a:endParaRPr lang="en-US"/>
          </a:p>
        </p:txBody>
      </p:sp>
    </p:spTree>
    <p:extLst>
      <p:ext uri="{BB962C8B-B14F-4D97-AF65-F5344CB8AC3E}">
        <p14:creationId xmlns:p14="http://schemas.microsoft.com/office/powerpoint/2010/main" val="3373045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484438" y="4997450"/>
            <a:ext cx="1763712"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392613" y="4995863"/>
            <a:ext cx="176371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6300788" y="4999038"/>
            <a:ext cx="17621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639763" y="4984750"/>
            <a:ext cx="1646237"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639763" y="549275"/>
            <a:ext cx="67706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chemeClr val="accent2"/>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21088"/>
            <a:ext cx="6400800" cy="406896"/>
          </a:xfrm>
        </p:spPr>
        <p:txBody>
          <a:bodyPr/>
          <a:lstStyle>
            <a:lvl1pPr marL="0" indent="0" algn="ctr">
              <a:buNone/>
              <a:defRPr sz="1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9" name="Rectangle 2"/>
          <p:cNvSpPr>
            <a:spLocks noGrp="1" noChangeArrowheads="1"/>
          </p:cNvSpPr>
          <p:nvPr>
            <p:ph type="ftr" sz="quarter" idx="10"/>
          </p:nvPr>
        </p:nvSpPr>
        <p:spPr/>
        <p:txBody>
          <a:bodyPr/>
          <a:lstStyle>
            <a:lvl1pPr>
              <a:defRPr/>
            </a:lvl1pPr>
          </a:lstStyle>
          <a:p>
            <a:pPr>
              <a:defRPr/>
            </a:pPr>
            <a:endParaRPr lang="en-US"/>
          </a:p>
        </p:txBody>
      </p:sp>
      <p:sp>
        <p:nvSpPr>
          <p:cNvPr id="10" name="Rectangle 5"/>
          <p:cNvSpPr>
            <a:spLocks noGrp="1" noChangeArrowheads="1"/>
          </p:cNvSpPr>
          <p:nvPr>
            <p:ph type="sldNum" sz="quarter" idx="11"/>
          </p:nvPr>
        </p:nvSpPr>
        <p:spPr/>
        <p:txBody>
          <a:bodyPr/>
          <a:lstStyle>
            <a:lvl1pPr>
              <a:defRPr/>
            </a:lvl1pPr>
          </a:lstStyle>
          <a:p>
            <a:pPr>
              <a:defRPr/>
            </a:pPr>
            <a:fld id="{540AE88A-15F9-4741-8E4B-A5E90929B5A1}" type="slidenum">
              <a:rPr lang="en-US"/>
              <a:pPr>
                <a:defRPr/>
              </a:pPr>
              <a:t>‹#›</a:t>
            </a:fld>
            <a:endParaRPr lang="en-US"/>
          </a:p>
        </p:txBody>
      </p:sp>
    </p:spTree>
    <p:extLst>
      <p:ext uri="{BB962C8B-B14F-4D97-AF65-F5344CB8AC3E}">
        <p14:creationId xmlns:p14="http://schemas.microsoft.com/office/powerpoint/2010/main" val="9385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F915A28-39C1-4790-B8AA-C051BBF77B69}" type="slidenum">
              <a:rPr lang="en-US"/>
              <a:pPr>
                <a:defRPr/>
              </a:pPr>
              <a:t>‹#›</a:t>
            </a:fld>
            <a:endParaRPr lang="en-US"/>
          </a:p>
        </p:txBody>
      </p:sp>
    </p:spTree>
    <p:extLst>
      <p:ext uri="{BB962C8B-B14F-4D97-AF65-F5344CB8AC3E}">
        <p14:creationId xmlns:p14="http://schemas.microsoft.com/office/powerpoint/2010/main" val="948956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cSld name="8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2872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cSld name="8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731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cSld name="90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12452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cSld name="9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92411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cSld name="9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0980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cSld name="9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294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cSld name="9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05291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cSld name="9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02182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cSld name="9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51941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cSld name="9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985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2875" y="474663"/>
            <a:ext cx="1978025" cy="5907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4038" y="474663"/>
            <a:ext cx="5786437"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63F496F-0877-49FD-8F22-689C4D9641BB}" type="slidenum">
              <a:rPr lang="en-US"/>
              <a:pPr>
                <a:defRPr/>
              </a:pPr>
              <a:t>‹#›</a:t>
            </a:fld>
            <a:endParaRPr lang="en-US"/>
          </a:p>
        </p:txBody>
      </p:sp>
    </p:spTree>
    <p:extLst>
      <p:ext uri="{BB962C8B-B14F-4D97-AF65-F5344CB8AC3E}">
        <p14:creationId xmlns:p14="http://schemas.microsoft.com/office/powerpoint/2010/main" val="25885335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cSld name="9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61173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cSld name="9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91679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cSld name="100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98245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cSld name="10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59748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cSld name="10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73002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cSld name="10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2197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cSld name="10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08906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cSld name="10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0192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cSld name="10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94445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cSld name="10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9970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71933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cSld name="10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18431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cSld name="10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3223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cSld name="110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88588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cSld name="11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82186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cSld name="11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22545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cSld name="11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52611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cSld name="11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42540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cSld name="11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23122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cSld name="11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87356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cSld name="11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2091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36912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cSld name="11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4363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cSld name="11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99856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cSld name="120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41035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cSld name="12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27029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cSld name="12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63051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cSld name="12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7685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cSld name="12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74614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cSld name="12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8190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cSld name="12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06237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cSld name="12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0906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88032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cSld name="12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08203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cSld name="12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3558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193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8672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348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183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051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FE01017-3DC3-4B32-BC06-15B8CF05838B}" type="slidenum">
              <a:rPr lang="en-US"/>
              <a:pPr>
                <a:defRPr/>
              </a:pPr>
              <a:t>‹#›</a:t>
            </a:fld>
            <a:endParaRPr lang="en-US"/>
          </a:p>
        </p:txBody>
      </p:sp>
    </p:spTree>
    <p:extLst>
      <p:ext uri="{BB962C8B-B14F-4D97-AF65-F5344CB8AC3E}">
        <p14:creationId xmlns:p14="http://schemas.microsoft.com/office/powerpoint/2010/main" val="384677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8845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10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918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1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9828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1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657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9467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169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1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8255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1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8177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1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7320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1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610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6F3E3E4-8394-456F-AEFA-BDBDDB2F8D42}" type="slidenum">
              <a:rPr lang="en-US"/>
              <a:pPr>
                <a:defRPr/>
              </a:pPr>
              <a:t>‹#›</a:t>
            </a:fld>
            <a:endParaRPr lang="en-US"/>
          </a:p>
        </p:txBody>
      </p:sp>
    </p:spTree>
    <p:extLst>
      <p:ext uri="{BB962C8B-B14F-4D97-AF65-F5344CB8AC3E}">
        <p14:creationId xmlns:p14="http://schemas.microsoft.com/office/powerpoint/2010/main" val="2098070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1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59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20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6281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2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3498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2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6606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2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0796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2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6979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2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5307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2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7367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2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3985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2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97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4038" y="1657350"/>
            <a:ext cx="3881437"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7875" y="1657350"/>
            <a:ext cx="38830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D2A4B7D-7C81-4648-997A-A7990986C61A}" type="slidenum">
              <a:rPr lang="en-US"/>
              <a:pPr>
                <a:defRPr/>
              </a:pPr>
              <a:t>‹#›</a:t>
            </a:fld>
            <a:endParaRPr lang="en-US"/>
          </a:p>
        </p:txBody>
      </p:sp>
    </p:spTree>
    <p:extLst>
      <p:ext uri="{BB962C8B-B14F-4D97-AF65-F5344CB8AC3E}">
        <p14:creationId xmlns:p14="http://schemas.microsoft.com/office/powerpoint/2010/main" val="1612728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2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0845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30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6031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3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8046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3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8146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3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4916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3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4807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3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773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3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8992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3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6643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3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961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640D2D85-E09B-4C6A-BE98-9B33F5ED7FE1}" type="slidenum">
              <a:rPr lang="en-US"/>
              <a:pPr>
                <a:defRPr/>
              </a:pPr>
              <a:t>‹#›</a:t>
            </a:fld>
            <a:endParaRPr lang="en-US"/>
          </a:p>
        </p:txBody>
      </p:sp>
    </p:spTree>
    <p:extLst>
      <p:ext uri="{BB962C8B-B14F-4D97-AF65-F5344CB8AC3E}">
        <p14:creationId xmlns:p14="http://schemas.microsoft.com/office/powerpoint/2010/main" val="18809715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3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6546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40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0862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4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46608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4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8668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4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809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4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1339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4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8791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4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0481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cSld name="4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0611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4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4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C92E9787-3690-4BDD-A39C-9934E5055102}" type="slidenum">
              <a:rPr lang="en-US"/>
              <a:pPr>
                <a:defRPr/>
              </a:pPr>
              <a:t>‹#›</a:t>
            </a:fld>
            <a:endParaRPr lang="en-US"/>
          </a:p>
        </p:txBody>
      </p:sp>
    </p:spTree>
    <p:extLst>
      <p:ext uri="{BB962C8B-B14F-4D97-AF65-F5344CB8AC3E}">
        <p14:creationId xmlns:p14="http://schemas.microsoft.com/office/powerpoint/2010/main" val="175960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4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5615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cSld name="50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4437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cSld name="5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0959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cSld name="5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5631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cSld name="5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50117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5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14063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cSld name="5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3291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5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92453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70000" contrast="-70000"/>
            <a:extLst>
              <a:ext uri="{28A0092B-C50C-407E-A947-70E740481C1C}">
                <a14:useLocalDpi xmlns:a14="http://schemas.microsoft.com/office/drawing/2010/main"/>
              </a:ext>
            </a:extLst>
          </a:blip>
          <a:stretch>
            <a:fillRect/>
          </a:stretch>
        </p:blipFill>
        <p:spPr>
          <a:xfrm>
            <a:off x="3491880" y="2636912"/>
            <a:ext cx="5440136" cy="3609878"/>
          </a:xfrm>
          <a:prstGeom prst="rect">
            <a:avLst/>
          </a:prstGeom>
          <a:ln>
            <a:noFill/>
          </a:ln>
          <a:effectLst>
            <a:softEdge rad="112500"/>
          </a:effec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55576" y="188641"/>
            <a:ext cx="7772400" cy="864096"/>
          </a:xfrm>
        </p:spPr>
        <p:txBody>
          <a:bodyPr/>
          <a:lstStyle/>
          <a:p>
            <a:r>
              <a:rPr lang="en-US" smtClean="0"/>
              <a:t>Click to edit Master title style</a:t>
            </a:r>
            <a:endParaRPr lang="en-US"/>
          </a:p>
        </p:txBody>
      </p:sp>
    </p:spTree>
    <p:extLst>
      <p:ext uri="{BB962C8B-B14F-4D97-AF65-F5344CB8AC3E}">
        <p14:creationId xmlns:p14="http://schemas.microsoft.com/office/powerpoint/2010/main" val="37750272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5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011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FA807BB7-29FD-428E-A878-30964BC2CE3A}" type="slidenum">
              <a:rPr lang="en-US"/>
              <a:pPr>
                <a:defRPr/>
              </a:pPr>
              <a:t>‹#›</a:t>
            </a:fld>
            <a:endParaRPr lang="en-US"/>
          </a:p>
        </p:txBody>
      </p:sp>
    </p:spTree>
    <p:extLst>
      <p:ext uri="{BB962C8B-B14F-4D97-AF65-F5344CB8AC3E}">
        <p14:creationId xmlns:p14="http://schemas.microsoft.com/office/powerpoint/2010/main" val="38631385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cSld name="5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18272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5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8911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60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74823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cSld name="6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7078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6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5873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cSld name="6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00589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cSld name="6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72868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cSld name="6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55337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6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3924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cSld name="6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270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617E00A-01B0-459D-8041-192B31B5F041}" type="slidenum">
              <a:rPr lang="en-US"/>
              <a:pPr>
                <a:defRPr/>
              </a:pPr>
              <a:t>‹#›</a:t>
            </a:fld>
            <a:endParaRPr lang="en-US"/>
          </a:p>
        </p:txBody>
      </p:sp>
    </p:spTree>
    <p:extLst>
      <p:ext uri="{BB962C8B-B14F-4D97-AF65-F5344CB8AC3E}">
        <p14:creationId xmlns:p14="http://schemas.microsoft.com/office/powerpoint/2010/main" val="2416075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cSld name="6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305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6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33153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cSld name="70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16533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cSld name="7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8861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cSld name="7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55570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cSld name="7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06587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cSld name="7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02744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cSld name="7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3691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cSld name="7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06723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7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33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2FC8AC19-9772-48A5-9A3F-1A60819BAA51}" type="slidenum">
              <a:rPr lang="en-US"/>
              <a:pPr>
                <a:defRPr/>
              </a:pPr>
              <a:t>‹#›</a:t>
            </a:fld>
            <a:endParaRPr lang="en-US"/>
          </a:p>
        </p:txBody>
      </p:sp>
    </p:spTree>
    <p:extLst>
      <p:ext uri="{BB962C8B-B14F-4D97-AF65-F5344CB8AC3E}">
        <p14:creationId xmlns:p14="http://schemas.microsoft.com/office/powerpoint/2010/main" val="18881362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78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66126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cSld name="79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97527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cSld name="80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62324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cSld name="81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72779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cSld name="82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46592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cSld name="83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60467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cSld name="84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42539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cSld name="85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25463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cSld name="86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81780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cSld name="87_Title and Content">
    <p:spTree>
      <p:nvGrpSpPr>
        <p:cNvPr id="1" name=""/>
        <p:cNvGrpSpPr/>
        <p:nvPr/>
      </p:nvGrpSpPr>
      <p:grpSpPr>
        <a:xfrm>
          <a:off x="0" y="0"/>
          <a:ext cx="0" cy="0"/>
          <a:chOff x="0" y="0"/>
          <a:chExt cx="0" cy="0"/>
        </a:xfrm>
      </p:grpSpPr>
      <p:pic>
        <p:nvPicPr>
          <p:cNvPr id="3" name="Picture 3" descr="S:\Photos\20 photos 2009\Exhibition Gallery_2F_1.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logo_4c_jpg\logo_4c_jpg_CMY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6380163"/>
            <a:ext cx="50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flam_lib\Desktop\RGB_logomar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0" y="6308725"/>
            <a:ext cx="4238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691289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oleObject" Target="../embeddings/oleObject1.bin"/><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45"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image" Target="../media/image2.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ftr" sz="quarter" idx="3"/>
          </p:nvPr>
        </p:nvSpPr>
        <p:spPr bwMode="auto">
          <a:xfrm>
            <a:off x="3124200" y="6605588"/>
            <a:ext cx="2895600" cy="252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bg2"/>
                </a:solidFill>
                <a:ea typeface="新細明體" pitchFamily="18" charset="-120"/>
                <a:cs typeface="+mn-cs"/>
              </a:defRPr>
            </a:lvl1pPr>
          </a:lstStyle>
          <a:p>
            <a:pPr>
              <a:defRPr/>
            </a:pPr>
            <a:endParaRPr lang="en-US"/>
          </a:p>
        </p:txBody>
      </p:sp>
      <p:sp>
        <p:nvSpPr>
          <p:cNvPr id="43011" name="Rectangle 3"/>
          <p:cNvSpPr>
            <a:spLocks noGrp="1" noChangeArrowheads="1"/>
          </p:cNvSpPr>
          <p:nvPr>
            <p:ph type="title"/>
          </p:nvPr>
        </p:nvSpPr>
        <p:spPr bwMode="auto">
          <a:xfrm>
            <a:off x="554038" y="474663"/>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4"/>
          <p:cNvSpPr>
            <a:spLocks noGrp="1" noChangeArrowheads="1"/>
          </p:cNvSpPr>
          <p:nvPr>
            <p:ph type="body" idx="1"/>
          </p:nvPr>
        </p:nvSpPr>
        <p:spPr bwMode="auto">
          <a:xfrm>
            <a:off x="554038" y="1657350"/>
            <a:ext cx="79168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3013" name="Rectangle 5"/>
          <p:cNvSpPr>
            <a:spLocks noGrp="1" noChangeArrowheads="1"/>
          </p:cNvSpPr>
          <p:nvPr>
            <p:ph type="sldNum" sz="quarter" idx="4"/>
          </p:nvPr>
        </p:nvSpPr>
        <p:spPr bwMode="auto">
          <a:xfrm>
            <a:off x="7812088" y="6340475"/>
            <a:ext cx="533400" cy="328613"/>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400">
                <a:solidFill>
                  <a:schemeClr val="bg2"/>
                </a:solidFill>
                <a:ea typeface="新細明體" pitchFamily="18" charset="-120"/>
                <a:cs typeface="+mn-cs"/>
              </a:defRPr>
            </a:lvl1pPr>
          </a:lstStyle>
          <a:p>
            <a:pPr>
              <a:defRPr/>
            </a:pPr>
            <a:fld id="{E83EF25F-D624-4F3A-9E47-AF176C5665CC}" type="slidenum">
              <a:rPr lang="en-US"/>
              <a:pPr>
                <a:defRPr/>
              </a:pPr>
              <a:t>‹#›</a:t>
            </a:fld>
            <a:endParaRPr lang="en-US"/>
          </a:p>
        </p:txBody>
      </p:sp>
      <p:grpSp>
        <p:nvGrpSpPr>
          <p:cNvPr id="1030" name="Group 6"/>
          <p:cNvGrpSpPr>
            <a:grpSpLocks/>
          </p:cNvGrpSpPr>
          <p:nvPr/>
        </p:nvGrpSpPr>
        <p:grpSpPr bwMode="auto">
          <a:xfrm>
            <a:off x="-11113" y="3175"/>
            <a:ext cx="777876" cy="6862763"/>
            <a:chOff x="-7" y="2"/>
            <a:chExt cx="490" cy="4323"/>
          </a:xfrm>
        </p:grpSpPr>
        <p:sp>
          <p:nvSpPr>
            <p:cNvPr id="2" name="Text Box 7"/>
            <p:cNvSpPr txBox="1">
              <a:spLocks noChangeArrowheads="1"/>
            </p:cNvSpPr>
            <p:nvPr/>
          </p:nvSpPr>
          <p:spPr bwMode="auto">
            <a:xfrm rot="10800000">
              <a:off x="-7" y="2"/>
              <a:ext cx="227" cy="4323"/>
            </a:xfrm>
            <a:prstGeom prst="rect">
              <a:avLst/>
            </a:prstGeom>
            <a:gradFill rotWithShape="0">
              <a:gsLst>
                <a:gs pos="0">
                  <a:srgbClr val="CEDDE8"/>
                </a:gs>
                <a:gs pos="100000">
                  <a:srgbClr val="487A9C"/>
                </a:gs>
              </a:gsLst>
              <a:lin ang="5400000" scaled="1"/>
            </a:gradFill>
            <a:ln>
              <a:noFill/>
            </a:ln>
            <a:extLst/>
          </p:spPr>
          <p:txBody>
            <a:bodyPr vert="eaVert"/>
            <a:lstStyle>
              <a:lvl1pPr eaLnBrk="0" hangingPunct="0">
                <a:defRPr>
                  <a:solidFill>
                    <a:schemeClr val="tx1"/>
                  </a:solidFill>
                  <a:latin typeface="Times New Roman" pitchFamily="18" charset="0"/>
                  <a:ea typeface="新細明體" pitchFamily="18" charset="-120"/>
                </a:defRPr>
              </a:lvl1pPr>
              <a:lvl2pPr marL="742950" indent="-285750" eaLnBrk="0" hangingPunct="0">
                <a:defRPr>
                  <a:solidFill>
                    <a:schemeClr val="tx1"/>
                  </a:solidFill>
                  <a:latin typeface="Times New Roman" pitchFamily="18" charset="0"/>
                  <a:ea typeface="新細明體" pitchFamily="18" charset="-120"/>
                </a:defRPr>
              </a:lvl2pPr>
              <a:lvl3pPr marL="1143000" indent="-228600" eaLnBrk="0" hangingPunct="0">
                <a:defRPr>
                  <a:solidFill>
                    <a:schemeClr val="tx1"/>
                  </a:solidFill>
                  <a:latin typeface="Times New Roman" pitchFamily="18" charset="0"/>
                  <a:ea typeface="新細明體" pitchFamily="18" charset="-120"/>
                </a:defRPr>
              </a:lvl3pPr>
              <a:lvl4pPr marL="1600200" indent="-228600" eaLnBrk="0" hangingPunct="0">
                <a:defRPr>
                  <a:solidFill>
                    <a:schemeClr val="tx1"/>
                  </a:solidFill>
                  <a:latin typeface="Times New Roman" pitchFamily="18" charset="0"/>
                  <a:ea typeface="新細明體" pitchFamily="18" charset="-120"/>
                </a:defRPr>
              </a:lvl4pPr>
              <a:lvl5pPr marL="2057400" indent="-228600" eaLnBrk="0" hangingPunct="0">
                <a:defRPr>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a:solidFill>
                    <a:schemeClr val="tx1"/>
                  </a:solidFill>
                  <a:latin typeface="Times New Roman" pitchFamily="18" charset="0"/>
                  <a:ea typeface="新細明體" pitchFamily="18" charset="-120"/>
                </a:defRPr>
              </a:lvl9pPr>
            </a:lstStyle>
            <a:p>
              <a:pPr eaLnBrk="1" fontAlgn="t" hangingPunct="1">
                <a:defRPr/>
              </a:pPr>
              <a:r>
                <a:rPr lang="en-US" sz="1400" dirty="0" smtClean="0">
                  <a:solidFill>
                    <a:srgbClr val="CEDDE8"/>
                  </a:solidFill>
                  <a:latin typeface="Arial Black" pitchFamily="34" charset="0"/>
                </a:rPr>
                <a:t>              The Chinese University of Hong Kong Library</a:t>
              </a:r>
            </a:p>
          </p:txBody>
        </p:sp>
        <p:graphicFrame>
          <p:nvGraphicFramePr>
            <p:cNvPr id="1035" name="Object 8"/>
            <p:cNvGraphicFramePr>
              <a:graphicFrameLocks noChangeAspect="1"/>
            </p:cNvGraphicFramePr>
            <p:nvPr userDrawn="1"/>
          </p:nvGraphicFramePr>
          <p:xfrm>
            <a:off x="9" y="3960"/>
            <a:ext cx="474" cy="342"/>
          </p:xfrm>
          <a:graphic>
            <a:graphicData uri="http://schemas.openxmlformats.org/presentationml/2006/ole">
              <mc:AlternateContent xmlns:mc="http://schemas.openxmlformats.org/markup-compatibility/2006">
                <mc:Choice xmlns:v="urn:schemas-microsoft-com:vml" Requires="v">
                  <p:oleObj spid="_x0000_s1139" name="Photo Editor Photo" r:id="rId144" imgW="4715533" imgH="3400900" progId="">
                    <p:embed/>
                  </p:oleObj>
                </mc:Choice>
                <mc:Fallback>
                  <p:oleObj name="Photo Editor Photo" r:id="rId144" imgW="4715533" imgH="3400900" progId="">
                    <p:embed/>
                    <p:pic>
                      <p:nvPicPr>
                        <p:cNvPr id="0" name="Object 8"/>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9" y="3960"/>
                          <a:ext cx="474" cy="34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pic>
                  </p:oleObj>
                </mc:Fallback>
              </mc:AlternateContent>
            </a:graphicData>
          </a:graphic>
        </p:graphicFrame>
      </p:grpSp>
      <p:grpSp>
        <p:nvGrpSpPr>
          <p:cNvPr id="1031" name="Group 2"/>
          <p:cNvGrpSpPr>
            <a:grpSpLocks/>
          </p:cNvGrpSpPr>
          <p:nvPr/>
        </p:nvGrpSpPr>
        <p:grpSpPr bwMode="auto">
          <a:xfrm>
            <a:off x="8480425" y="0"/>
            <a:ext cx="669925" cy="6862763"/>
            <a:chOff x="8480922" y="0"/>
            <a:chExt cx="669420" cy="6862763"/>
          </a:xfrm>
        </p:grpSpPr>
        <p:sp>
          <p:nvSpPr>
            <p:cNvPr id="1032" name="Text Box 10"/>
            <p:cNvSpPr txBox="1">
              <a:spLocks noChangeArrowheads="1"/>
            </p:cNvSpPr>
            <p:nvPr userDrawn="1"/>
          </p:nvSpPr>
          <p:spPr bwMode="auto">
            <a:xfrm>
              <a:off x="8790252" y="0"/>
              <a:ext cx="360090" cy="6862763"/>
            </a:xfrm>
            <a:prstGeom prst="rect">
              <a:avLst/>
            </a:prstGeom>
            <a:gradFill rotWithShape="0">
              <a:gsLst>
                <a:gs pos="0">
                  <a:srgbClr val="487A9C"/>
                </a:gs>
                <a:gs pos="100000">
                  <a:srgbClr val="CEDDE8"/>
                </a:gs>
              </a:gsLst>
              <a:lin ang="5400000" scaled="1"/>
            </a:gradFill>
            <a:ln>
              <a:noFill/>
            </a:ln>
            <a:extLst/>
          </p:spPr>
          <p:txBody>
            <a:bodyPr vert="eaVert"/>
            <a:lstStyle>
              <a:lvl1pPr eaLnBrk="0" hangingPunct="0">
                <a:defRPr>
                  <a:solidFill>
                    <a:schemeClr val="tx1"/>
                  </a:solidFill>
                  <a:latin typeface="Times New Roman" pitchFamily="18" charset="0"/>
                  <a:ea typeface="新細明體" pitchFamily="18" charset="-120"/>
                </a:defRPr>
              </a:lvl1pPr>
              <a:lvl2pPr marL="742950" indent="-285750" eaLnBrk="0" hangingPunct="0">
                <a:defRPr>
                  <a:solidFill>
                    <a:schemeClr val="tx1"/>
                  </a:solidFill>
                  <a:latin typeface="Times New Roman" pitchFamily="18" charset="0"/>
                  <a:ea typeface="新細明體" pitchFamily="18" charset="-120"/>
                </a:defRPr>
              </a:lvl2pPr>
              <a:lvl3pPr marL="1143000" indent="-228600" eaLnBrk="0" hangingPunct="0">
                <a:defRPr>
                  <a:solidFill>
                    <a:schemeClr val="tx1"/>
                  </a:solidFill>
                  <a:latin typeface="Times New Roman" pitchFamily="18" charset="0"/>
                  <a:ea typeface="新細明體" pitchFamily="18" charset="-120"/>
                </a:defRPr>
              </a:lvl3pPr>
              <a:lvl4pPr marL="1600200" indent="-228600" eaLnBrk="0" hangingPunct="0">
                <a:defRPr>
                  <a:solidFill>
                    <a:schemeClr val="tx1"/>
                  </a:solidFill>
                  <a:latin typeface="Times New Roman" pitchFamily="18" charset="0"/>
                  <a:ea typeface="新細明體" pitchFamily="18" charset="-120"/>
                </a:defRPr>
              </a:lvl4pPr>
              <a:lvl5pPr marL="2057400" indent="-228600" eaLnBrk="0" hangingPunct="0">
                <a:defRPr>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a:solidFill>
                    <a:schemeClr val="tx1"/>
                  </a:solidFill>
                  <a:latin typeface="Times New Roman" pitchFamily="18" charset="0"/>
                  <a:ea typeface="新細明體" pitchFamily="18" charset="-120"/>
                </a:defRPr>
              </a:lvl9pPr>
            </a:lstStyle>
            <a:p>
              <a:pPr eaLnBrk="1" fontAlgn="ctr" hangingPunct="1">
                <a:defRPr/>
              </a:pPr>
              <a:r>
                <a:rPr lang="zh-TW" altLang="en-US" sz="1400" b="1" dirty="0" smtClean="0">
                  <a:solidFill>
                    <a:srgbClr val="CEDDE8"/>
                  </a:solidFill>
                  <a:latin typeface="Arial Black" pitchFamily="34" charset="0"/>
                </a:rPr>
                <a:t>        香港中文大學圖書館</a:t>
              </a:r>
            </a:p>
          </p:txBody>
        </p:sp>
        <p:pic>
          <p:nvPicPr>
            <p:cNvPr id="1033" name="Picture 19" descr="D:\Projects\UL Logo\Org files\liblogo.png"/>
            <p:cNvPicPr>
              <a:picLocks noChangeAspect="1" noChangeArrowheads="1"/>
            </p:cNvPicPr>
            <p:nvPr userDrawn="1"/>
          </p:nvPicPr>
          <p:blipFill>
            <a:blip r:embed="rId146">
              <a:extLst>
                <a:ext uri="{28A0092B-C50C-407E-A947-70E740481C1C}">
                  <a14:useLocalDpi xmlns:a14="http://schemas.microsoft.com/office/drawing/2010/main"/>
                </a:ext>
              </a:extLst>
            </a:blip>
            <a:srcRect/>
            <a:stretch>
              <a:fillRect/>
            </a:stretch>
          </p:blipFill>
          <p:spPr bwMode="auto">
            <a:xfrm>
              <a:off x="8480922" y="6228674"/>
              <a:ext cx="618116" cy="61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9788" r:id="rId1"/>
    <p:sldLayoutId id="2147489778" r:id="rId2"/>
    <p:sldLayoutId id="2147489779" r:id="rId3"/>
    <p:sldLayoutId id="2147489780" r:id="rId4"/>
    <p:sldLayoutId id="2147489781" r:id="rId5"/>
    <p:sldLayoutId id="2147489782" r:id="rId6"/>
    <p:sldLayoutId id="2147489783" r:id="rId7"/>
    <p:sldLayoutId id="2147489784" r:id="rId8"/>
    <p:sldLayoutId id="2147489785" r:id="rId9"/>
    <p:sldLayoutId id="2147489786" r:id="rId10"/>
    <p:sldLayoutId id="2147489787" r:id="rId11"/>
    <p:sldLayoutId id="2147489789" r:id="rId12"/>
    <p:sldLayoutId id="2147489790" r:id="rId13"/>
    <p:sldLayoutId id="2147489791" r:id="rId14"/>
    <p:sldLayoutId id="2147489792" r:id="rId15"/>
    <p:sldLayoutId id="2147489793" r:id="rId16"/>
    <p:sldLayoutId id="2147489794" r:id="rId17"/>
    <p:sldLayoutId id="2147489795" r:id="rId18"/>
    <p:sldLayoutId id="2147489796" r:id="rId19"/>
    <p:sldLayoutId id="2147489797" r:id="rId20"/>
    <p:sldLayoutId id="2147489798" r:id="rId21"/>
    <p:sldLayoutId id="2147489799" r:id="rId22"/>
    <p:sldLayoutId id="2147489800" r:id="rId23"/>
    <p:sldLayoutId id="2147489801" r:id="rId24"/>
    <p:sldLayoutId id="2147489802" r:id="rId25"/>
    <p:sldLayoutId id="2147489803" r:id="rId26"/>
    <p:sldLayoutId id="2147489804" r:id="rId27"/>
    <p:sldLayoutId id="2147489805" r:id="rId28"/>
    <p:sldLayoutId id="2147489806" r:id="rId29"/>
    <p:sldLayoutId id="2147489807" r:id="rId30"/>
    <p:sldLayoutId id="2147489808" r:id="rId31"/>
    <p:sldLayoutId id="2147489809" r:id="rId32"/>
    <p:sldLayoutId id="2147489810" r:id="rId33"/>
    <p:sldLayoutId id="2147489811" r:id="rId34"/>
    <p:sldLayoutId id="2147489812" r:id="rId35"/>
    <p:sldLayoutId id="2147489813" r:id="rId36"/>
    <p:sldLayoutId id="2147489814" r:id="rId37"/>
    <p:sldLayoutId id="2147489815" r:id="rId38"/>
    <p:sldLayoutId id="2147489816" r:id="rId39"/>
    <p:sldLayoutId id="2147489817" r:id="rId40"/>
    <p:sldLayoutId id="2147489818" r:id="rId41"/>
    <p:sldLayoutId id="2147489819" r:id="rId42"/>
    <p:sldLayoutId id="2147489820" r:id="rId43"/>
    <p:sldLayoutId id="2147489821" r:id="rId44"/>
    <p:sldLayoutId id="2147489822" r:id="rId45"/>
    <p:sldLayoutId id="2147489823" r:id="rId46"/>
    <p:sldLayoutId id="2147489824" r:id="rId47"/>
    <p:sldLayoutId id="2147489825" r:id="rId48"/>
    <p:sldLayoutId id="2147489826" r:id="rId49"/>
    <p:sldLayoutId id="2147489827" r:id="rId50"/>
    <p:sldLayoutId id="2147489828" r:id="rId51"/>
    <p:sldLayoutId id="2147489829" r:id="rId52"/>
    <p:sldLayoutId id="2147489830" r:id="rId53"/>
    <p:sldLayoutId id="2147489831" r:id="rId54"/>
    <p:sldLayoutId id="2147489832" r:id="rId55"/>
    <p:sldLayoutId id="2147489833" r:id="rId56"/>
    <p:sldLayoutId id="2147489834" r:id="rId57"/>
    <p:sldLayoutId id="2147489835" r:id="rId58"/>
    <p:sldLayoutId id="2147489836" r:id="rId59"/>
    <p:sldLayoutId id="2147489837" r:id="rId60"/>
    <p:sldLayoutId id="2147489838" r:id="rId61"/>
    <p:sldLayoutId id="2147489839" r:id="rId62"/>
    <p:sldLayoutId id="2147489840" r:id="rId63"/>
    <p:sldLayoutId id="2147489841" r:id="rId64"/>
    <p:sldLayoutId id="2147489842" r:id="rId65"/>
    <p:sldLayoutId id="2147489843" r:id="rId66"/>
    <p:sldLayoutId id="2147489844" r:id="rId67"/>
    <p:sldLayoutId id="2147489845" r:id="rId68"/>
    <p:sldLayoutId id="2147489846" r:id="rId69"/>
    <p:sldLayoutId id="2147489847" r:id="rId70"/>
    <p:sldLayoutId id="2147489848" r:id="rId71"/>
    <p:sldLayoutId id="2147489849" r:id="rId72"/>
    <p:sldLayoutId id="2147489850" r:id="rId73"/>
    <p:sldLayoutId id="2147489851" r:id="rId74"/>
    <p:sldLayoutId id="2147489852" r:id="rId75"/>
    <p:sldLayoutId id="2147489853" r:id="rId76"/>
    <p:sldLayoutId id="2147489854" r:id="rId77"/>
    <p:sldLayoutId id="2147489855" r:id="rId78"/>
    <p:sldLayoutId id="2147489856" r:id="rId79"/>
    <p:sldLayoutId id="2147489857" r:id="rId80"/>
    <p:sldLayoutId id="2147489858" r:id="rId81"/>
    <p:sldLayoutId id="2147489859" r:id="rId82"/>
    <p:sldLayoutId id="2147489860" r:id="rId83"/>
    <p:sldLayoutId id="2147489861" r:id="rId84"/>
    <p:sldLayoutId id="2147489862" r:id="rId85"/>
    <p:sldLayoutId id="2147489863" r:id="rId86"/>
    <p:sldLayoutId id="2147489864" r:id="rId87"/>
    <p:sldLayoutId id="2147489865" r:id="rId88"/>
    <p:sldLayoutId id="2147489866" r:id="rId89"/>
    <p:sldLayoutId id="2147489867" r:id="rId90"/>
    <p:sldLayoutId id="2147489868" r:id="rId91"/>
    <p:sldLayoutId id="2147489869" r:id="rId92"/>
    <p:sldLayoutId id="2147489870" r:id="rId93"/>
    <p:sldLayoutId id="2147489871" r:id="rId94"/>
    <p:sldLayoutId id="2147489872" r:id="rId95"/>
    <p:sldLayoutId id="2147489873" r:id="rId96"/>
    <p:sldLayoutId id="2147489874" r:id="rId97"/>
    <p:sldLayoutId id="2147489875" r:id="rId98"/>
    <p:sldLayoutId id="2147489876" r:id="rId99"/>
    <p:sldLayoutId id="2147489877" r:id="rId100"/>
    <p:sldLayoutId id="2147489878" r:id="rId101"/>
    <p:sldLayoutId id="2147489879" r:id="rId102"/>
    <p:sldLayoutId id="2147489880" r:id="rId103"/>
    <p:sldLayoutId id="2147489881" r:id="rId104"/>
    <p:sldLayoutId id="2147489882" r:id="rId105"/>
    <p:sldLayoutId id="2147489883" r:id="rId106"/>
    <p:sldLayoutId id="2147489884" r:id="rId107"/>
    <p:sldLayoutId id="2147489885" r:id="rId108"/>
    <p:sldLayoutId id="2147489886" r:id="rId109"/>
    <p:sldLayoutId id="2147489887" r:id="rId110"/>
    <p:sldLayoutId id="2147489888" r:id="rId111"/>
    <p:sldLayoutId id="2147489889" r:id="rId112"/>
    <p:sldLayoutId id="2147489890" r:id="rId113"/>
    <p:sldLayoutId id="2147489891" r:id="rId114"/>
    <p:sldLayoutId id="2147489892" r:id="rId115"/>
    <p:sldLayoutId id="2147489893" r:id="rId116"/>
    <p:sldLayoutId id="2147489894" r:id="rId117"/>
    <p:sldLayoutId id="2147489895" r:id="rId118"/>
    <p:sldLayoutId id="2147489896" r:id="rId119"/>
    <p:sldLayoutId id="2147489897" r:id="rId120"/>
    <p:sldLayoutId id="2147489898" r:id="rId121"/>
    <p:sldLayoutId id="2147489899" r:id="rId122"/>
    <p:sldLayoutId id="2147489900" r:id="rId123"/>
    <p:sldLayoutId id="2147489901" r:id="rId124"/>
    <p:sldLayoutId id="2147489902" r:id="rId125"/>
    <p:sldLayoutId id="2147489903" r:id="rId126"/>
    <p:sldLayoutId id="2147489904" r:id="rId127"/>
    <p:sldLayoutId id="2147489905" r:id="rId128"/>
    <p:sldLayoutId id="2147489906" r:id="rId129"/>
    <p:sldLayoutId id="2147489907" r:id="rId130"/>
    <p:sldLayoutId id="2147489908" r:id="rId131"/>
    <p:sldLayoutId id="2147489909" r:id="rId132"/>
    <p:sldLayoutId id="2147489910" r:id="rId133"/>
    <p:sldLayoutId id="2147489911" r:id="rId134"/>
    <p:sldLayoutId id="2147489912" r:id="rId135"/>
    <p:sldLayoutId id="2147489913" r:id="rId136"/>
    <p:sldLayoutId id="2147489914" r:id="rId137"/>
    <p:sldLayoutId id="2147489915" r:id="rId138"/>
    <p:sldLayoutId id="2147489916" r:id="rId139"/>
    <p:sldLayoutId id="2147489917" r:id="rId140"/>
    <p:sldLayoutId id="2147489918" r:id="rId141"/>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lib.cuhk.edu.hk/floorplan/staticmap.php?lang=en&amp;lib=ul"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hyperlink" Target="http://easysearch.lib.cuhk.edu.hk/primo_library/libweb/action/display.do;jsessionid=BE3C738E4EDBA28A1649D61D5E22BCDD?tabs=detailsTab&amp;ct=display&amp;fn=search&amp;doc=CUHK_III.b23908804&amp;indx=2&amp;recIds=CUHK_III.b23908804&amp;recIdxs=1&amp;elementId=1&amp;renderMode=poppedOut&amp;displayMode=full&amp;frbrVersion=2&amp;dscnt=0&amp;onCampus=false&amp;vl(2609337UI0)=any&amp;query=any,contains,dictionary+of+translation&amp;scp.scps=scope:(CUHK_III)&amp;loc=local,scope:(CUHK_III)&amp;tab=book_tab&amp;dstmp=1452409235155&amp;vl(freeText0)=dictionary%20of%20translation&amp;vid=CUHK&amp;institution=CUHK&amp;gathStatIcon=true" TargetMode="External"/><Relationship Id="rId7"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lib.cuhk.edu.hk/about/library/policies/regulation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asyaccess.lib.cuhk.edu.hk/login?url=http://isiknowledge.com/" TargetMode="External"/><Relationship Id="rId2" Type="http://schemas.openxmlformats.org/officeDocument/2006/relationships/hyperlink" Target="http://easyaccess.lib.cuhk.edu.hk/login?url=http://search.ebscohost.com/login.aspx?profile=ehost&amp;defaultdb=aph" TargetMode="External"/><Relationship Id="rId1" Type="http://schemas.openxmlformats.org/officeDocument/2006/relationships/slideLayout" Target="../slideLayouts/slideLayout7.xml"/><Relationship Id="rId5" Type="http://schemas.openxmlformats.org/officeDocument/2006/relationships/hyperlink" Target="http://easyaccess.lib.cuhk.edu.hk/login?url=http://muse.jhu.edu/search/search.cgi" TargetMode="External"/><Relationship Id="rId4" Type="http://schemas.openxmlformats.org/officeDocument/2006/relationships/hyperlink" Target="http://easyaccess.lib.cuhk.edu.hk/login?url=http://www.jstor.org/sear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ibguides.lib.cuhk.edu.hk/go.php?c=9378143"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easyaccess.lib.cuhk.edu.hk/login?url=http://search.ebscohost.com/login.asp?profile=ehost&amp;defaultdb=hia" TargetMode="External"/><Relationship Id="rId5" Type="http://schemas.openxmlformats.org/officeDocument/2006/relationships/hyperlink" Target="http://libguides.lib.cuhk.edu.hk/go.php?c=9419406" TargetMode="External"/><Relationship Id="rId4" Type="http://schemas.openxmlformats.org/officeDocument/2006/relationships/hyperlink" Target="http://libguides.lib.cuhk.edu.hk/go.php?c=9377837"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eawc.evansville.edu/index.htm" TargetMode="External"/><Relationship Id="rId2" Type="http://schemas.openxmlformats.org/officeDocument/2006/relationships/hyperlink" Target="http://www.ancient-greece.org/" TargetMode="External"/><Relationship Id="rId1" Type="http://schemas.openxmlformats.org/officeDocument/2006/relationships/slideLayout" Target="../slideLayouts/slideLayout2.xml"/><Relationship Id="rId4" Type="http://schemas.openxmlformats.org/officeDocument/2006/relationships/hyperlink" Target="http://www.fordham.edu/halsall/ancient/asbook.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hyperlink" Target="http://illiad.lib.cuhk.edu.hk/illiad/Logon.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www.lib.cuhk.edu.hk/en/research/copyright" TargetMode="External"/><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hyperlink" Target="mailto:leo-ma@cuhk.edu.h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lib.cuhk.edu.hk/en/use/interlibrary-loan/hka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www.lib.cuhk.edu.hk/sites/cuhk/files/page/using_the_library/interlibrary/illiad_guide_en.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www.lib.cuhk.edu.hk/en/use/interlibrary-loan/document-delive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5"/>
          <p:cNvSpPr txBox="1">
            <a:spLocks noChangeArrowheads="1"/>
          </p:cNvSpPr>
          <p:nvPr/>
        </p:nvSpPr>
        <p:spPr bwMode="auto">
          <a:xfrm>
            <a:off x="1331913" y="3812847"/>
            <a:ext cx="652780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zh-TW" sz="1800" b="1" dirty="0">
                <a:solidFill>
                  <a:srgbClr val="3333CC"/>
                </a:solidFill>
                <a:latin typeface="+mn-lt"/>
                <a:cs typeface="Arial" charset="0"/>
              </a:rPr>
              <a:t>Leo MA </a:t>
            </a:r>
          </a:p>
          <a:p>
            <a:pPr algn="ctr" eaLnBrk="1" hangingPunct="1">
              <a:spcBef>
                <a:spcPct val="0"/>
              </a:spcBef>
              <a:buFontTx/>
              <a:buNone/>
            </a:pPr>
            <a:r>
              <a:rPr lang="en-US" altLang="zh-TW" sz="1800" b="1" dirty="0">
                <a:solidFill>
                  <a:srgbClr val="3333CC"/>
                </a:solidFill>
                <a:latin typeface="+mn-lt"/>
                <a:cs typeface="Arial" charset="0"/>
              </a:rPr>
              <a:t>Head</a:t>
            </a:r>
          </a:p>
          <a:p>
            <a:pPr algn="ctr" eaLnBrk="1" hangingPunct="1">
              <a:spcBef>
                <a:spcPct val="0"/>
              </a:spcBef>
              <a:buFontTx/>
              <a:buNone/>
            </a:pPr>
            <a:r>
              <a:rPr lang="en-US" altLang="zh-TW" sz="1800" b="1" dirty="0">
                <a:solidFill>
                  <a:srgbClr val="3333CC"/>
                </a:solidFill>
                <a:latin typeface="+mn-lt"/>
                <a:cs typeface="Arial" charset="0"/>
              </a:rPr>
              <a:t>New Asia College </a:t>
            </a:r>
            <a:r>
              <a:rPr lang="en-US" altLang="zh-TW" sz="1800" b="1" dirty="0" err="1">
                <a:solidFill>
                  <a:srgbClr val="3333CC"/>
                </a:solidFill>
                <a:latin typeface="+mn-lt"/>
                <a:cs typeface="Arial" charset="0"/>
              </a:rPr>
              <a:t>Ch’ien</a:t>
            </a:r>
            <a:r>
              <a:rPr lang="en-US" altLang="zh-TW" sz="1800" b="1" dirty="0">
                <a:solidFill>
                  <a:srgbClr val="3333CC"/>
                </a:solidFill>
                <a:latin typeface="+mn-lt"/>
                <a:cs typeface="Arial" charset="0"/>
              </a:rPr>
              <a:t> Mu Library and</a:t>
            </a:r>
          </a:p>
          <a:p>
            <a:pPr algn="ctr" eaLnBrk="1" hangingPunct="1">
              <a:spcBef>
                <a:spcPct val="0"/>
              </a:spcBef>
              <a:buFontTx/>
              <a:buNone/>
            </a:pPr>
            <a:r>
              <a:rPr lang="en-US" altLang="en-US" sz="1800" b="1" dirty="0">
                <a:solidFill>
                  <a:srgbClr val="3333CC"/>
                </a:solidFill>
                <a:latin typeface="+mn-lt"/>
                <a:cs typeface="Arial" charset="0"/>
              </a:rPr>
              <a:t>United College Wu Chung Multimedia </a:t>
            </a:r>
            <a:r>
              <a:rPr lang="en-US" altLang="en-US" sz="1800" b="1" dirty="0" smtClean="0">
                <a:solidFill>
                  <a:srgbClr val="3333CC"/>
                </a:solidFill>
                <a:latin typeface="+mn-lt"/>
                <a:cs typeface="Arial" charset="0"/>
              </a:rPr>
              <a:t>Library</a:t>
            </a:r>
            <a:endParaRPr lang="en-US" altLang="en-US" sz="1800" b="1" dirty="0">
              <a:solidFill>
                <a:srgbClr val="3333CC"/>
              </a:solidFill>
              <a:latin typeface="+mn-lt"/>
              <a:cs typeface="Arial" charset="0"/>
            </a:endParaRPr>
          </a:p>
        </p:txBody>
      </p:sp>
      <p:sp>
        <p:nvSpPr>
          <p:cNvPr id="9" name="Text Box 23"/>
          <p:cNvSpPr txBox="1">
            <a:spLocks noChangeArrowheads="1"/>
          </p:cNvSpPr>
          <p:nvPr/>
        </p:nvSpPr>
        <p:spPr bwMode="auto">
          <a:xfrm>
            <a:off x="379413" y="2105561"/>
            <a:ext cx="85963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zh-HK" sz="4000" b="1" dirty="0">
                <a:solidFill>
                  <a:srgbClr val="003399"/>
                </a:solidFill>
                <a:effectLst>
                  <a:outerShdw blurRad="38100" dist="38100" dir="2700000" algn="tl">
                    <a:srgbClr val="C0C0C0"/>
                  </a:outerShdw>
                </a:effectLst>
                <a:latin typeface="+mj-lt"/>
                <a:ea typeface="+mj-ea"/>
                <a:cs typeface="+mj-cs"/>
              </a:rPr>
              <a:t>Library Resources on </a:t>
            </a:r>
          </a:p>
          <a:p>
            <a:pPr algn="ctr" eaLnBrk="1" hangingPunct="1">
              <a:spcBef>
                <a:spcPct val="0"/>
              </a:spcBef>
              <a:buFontTx/>
              <a:buNone/>
            </a:pPr>
            <a:r>
              <a:rPr lang="en-US" altLang="zh-HK" sz="4000" b="1" dirty="0">
                <a:solidFill>
                  <a:srgbClr val="003399"/>
                </a:solidFill>
                <a:effectLst>
                  <a:outerShdw blurRad="38100" dist="38100" dir="2700000" algn="tl">
                    <a:srgbClr val="C0C0C0"/>
                  </a:outerShdw>
                </a:effectLst>
                <a:latin typeface="+mj-lt"/>
                <a:ea typeface="+mj-ea"/>
                <a:cs typeface="+mj-cs"/>
              </a:rPr>
              <a:t>Ancient Greece</a:t>
            </a:r>
          </a:p>
        </p:txBody>
      </p:sp>
      <p:sp>
        <p:nvSpPr>
          <p:cNvPr id="2" name="Slide Number Placeholder 1"/>
          <p:cNvSpPr>
            <a:spLocks noGrp="1"/>
          </p:cNvSpPr>
          <p:nvPr>
            <p:ph type="sldNum" sz="quarter" idx="11"/>
          </p:nvPr>
        </p:nvSpPr>
        <p:spPr/>
        <p:txBody>
          <a:bodyPr/>
          <a:lstStyle/>
          <a:p>
            <a:pPr>
              <a:defRPr/>
            </a:pPr>
            <a:fld id="{540AE88A-15F9-4741-8E4B-A5E90929B5A1}" type="slidenum">
              <a:rPr lang="en-US" smtClean="0"/>
              <a:pPr>
                <a:defRPr/>
              </a:pPr>
              <a:t>1</a:t>
            </a:fld>
            <a:endParaRPr lang="en-US"/>
          </a:p>
        </p:txBody>
      </p:sp>
      <p:sp>
        <p:nvSpPr>
          <p:cNvPr id="5" name="Text Box 25"/>
          <p:cNvSpPr txBox="1">
            <a:spLocks noChangeArrowheads="1"/>
          </p:cNvSpPr>
          <p:nvPr/>
        </p:nvSpPr>
        <p:spPr bwMode="auto">
          <a:xfrm>
            <a:off x="1331640" y="6228020"/>
            <a:ext cx="65278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zh-HK" sz="1800" b="1" i="1" dirty="0" smtClean="0">
                <a:solidFill>
                  <a:srgbClr val="3333CC"/>
                </a:solidFill>
                <a:latin typeface="+mn-lt"/>
                <a:cs typeface="Arial" charset="0"/>
              </a:rPr>
              <a:t>2 March 2016</a:t>
            </a:r>
            <a:endParaRPr lang="en-US" altLang="zh-HK" sz="1800" b="1" dirty="0">
              <a:solidFill>
                <a:srgbClr val="3333CC"/>
              </a:solidFill>
              <a:latin typeface="+mn-l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34233"/>
            <a:ext cx="8712968" cy="866775"/>
          </a:xfrm>
        </p:spPr>
        <p:txBody>
          <a:bodyPr/>
          <a:lstStyle/>
          <a:p>
            <a:r>
              <a:rPr lang="en-US" dirty="0">
                <a:solidFill>
                  <a:srgbClr val="003399"/>
                </a:solidFill>
              </a:rPr>
              <a:t>Print </a:t>
            </a:r>
            <a:r>
              <a:rPr lang="en-US" dirty="0" smtClean="0">
                <a:solidFill>
                  <a:srgbClr val="003399"/>
                </a:solidFill>
              </a:rPr>
              <a:t>Collection on </a:t>
            </a:r>
            <a:r>
              <a:rPr lang="en-US" dirty="0">
                <a:solidFill>
                  <a:srgbClr val="003399"/>
                </a:solidFill>
              </a:rPr>
              <a:t>Ancient Greece</a:t>
            </a:r>
          </a:p>
        </p:txBody>
      </p:sp>
      <p:sp>
        <p:nvSpPr>
          <p:cNvPr id="4" name="Slide Number Placeholder 3"/>
          <p:cNvSpPr>
            <a:spLocks noGrp="1"/>
          </p:cNvSpPr>
          <p:nvPr>
            <p:ph type="sldNum" sz="quarter" idx="11"/>
          </p:nvPr>
        </p:nvSpPr>
        <p:spPr/>
        <p:txBody>
          <a:bodyPr/>
          <a:lstStyle/>
          <a:p>
            <a:pPr>
              <a:defRPr/>
            </a:pPr>
            <a:fld id="{DFE01017-3DC3-4B32-BC06-15B8CF05838B}" type="slidenum">
              <a:rPr lang="en-US" smtClean="0"/>
              <a:pPr>
                <a:defRPr/>
              </a:pPr>
              <a:t>10</a:t>
            </a:fld>
            <a:endParaRPr lang="en-US"/>
          </a:p>
        </p:txBody>
      </p:sp>
    </p:spTree>
    <p:extLst>
      <p:ext uri="{BB962C8B-B14F-4D97-AF65-F5344CB8AC3E}">
        <p14:creationId xmlns:p14="http://schemas.microsoft.com/office/powerpoint/2010/main" val="4143566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3"/>
          <p:cNvGraphicFramePr>
            <a:graphicFrameLocks noGrp="1"/>
          </p:cNvGraphicFramePr>
          <p:nvPr>
            <p:extLst>
              <p:ext uri="{D42A27DB-BD31-4B8C-83A1-F6EECF244321}">
                <p14:modId xmlns:p14="http://schemas.microsoft.com/office/powerpoint/2010/main" val="1426249327"/>
              </p:ext>
            </p:extLst>
          </p:nvPr>
        </p:nvGraphicFramePr>
        <p:xfrm>
          <a:off x="539553" y="1009379"/>
          <a:ext cx="8064895" cy="5496847"/>
        </p:xfrm>
        <a:graphic>
          <a:graphicData uri="http://schemas.openxmlformats.org/drawingml/2006/table">
            <a:tbl>
              <a:tblPr/>
              <a:tblGrid>
                <a:gridCol w="3528391"/>
                <a:gridCol w="1080120"/>
                <a:gridCol w="3456384"/>
              </a:tblGrid>
              <a:tr h="577417">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mn-lt"/>
                          <a:ea typeface="+mn-ea"/>
                        </a:rPr>
                        <a:t>Libraries</a:t>
                      </a:r>
                    </a:p>
                  </a:txBody>
                  <a:tcPr marL="91454" marR="91454"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mn-lt"/>
                          <a:ea typeface="+mn-ea"/>
                        </a:rPr>
                        <a:t>Location Code</a:t>
                      </a:r>
                    </a:p>
                  </a:txBody>
                  <a:tcPr marL="91454" marR="9145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mn-lt"/>
                          <a:ea typeface="+mn-ea"/>
                        </a:rPr>
                        <a:t>Subject</a:t>
                      </a:r>
                    </a:p>
                  </a:txBody>
                  <a:tcPr marL="91454" marR="91454"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253">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zh-TW" altLang="en-US" sz="1800" b="1" i="0" u="none" strike="noStrike" cap="none" normalizeH="0" baseline="0" dirty="0" smtClean="0">
                          <a:ln>
                            <a:noFill/>
                          </a:ln>
                          <a:solidFill>
                            <a:srgbClr val="3333CC"/>
                          </a:solidFill>
                          <a:effectLst/>
                          <a:latin typeface="+mn-lt"/>
                          <a:ea typeface="文鼎中楷"/>
                        </a:rPr>
                        <a:t>大學圖書館 </a:t>
                      </a:r>
                      <a:br>
                        <a:rPr kumimoji="0" lang="zh-TW" altLang="en-US" sz="1800" b="1" i="0" u="none" strike="noStrike" cap="none" normalizeH="0" baseline="0" dirty="0" smtClean="0">
                          <a:ln>
                            <a:noFill/>
                          </a:ln>
                          <a:solidFill>
                            <a:srgbClr val="3333CC"/>
                          </a:solidFill>
                          <a:effectLst/>
                          <a:latin typeface="+mn-lt"/>
                          <a:ea typeface="文鼎中楷"/>
                        </a:rPr>
                      </a:br>
                      <a:r>
                        <a:rPr kumimoji="0" lang="en-US" altLang="zh-TW" sz="1800" b="0" i="0" u="none" strike="noStrike" cap="none" normalizeH="0" baseline="0" dirty="0" smtClean="0">
                          <a:ln>
                            <a:noFill/>
                          </a:ln>
                          <a:solidFill>
                            <a:srgbClr val="3333CC"/>
                          </a:solidFill>
                          <a:effectLst/>
                          <a:latin typeface="+mn-lt"/>
                          <a:ea typeface="文鼎中楷"/>
                        </a:rPr>
                        <a:t>University Library</a:t>
                      </a:r>
                    </a:p>
                  </a:txBody>
                  <a:tcPr marL="91454" marR="91454"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rPr>
                        <a:t>UL</a:t>
                      </a:r>
                    </a:p>
                  </a:txBody>
                  <a:tcPr marL="91454" marR="9145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Business, </a:t>
                      </a:r>
                      <a:r>
                        <a:rPr kumimoji="0" lang="en-US" altLang="zh-TW" sz="1800" b="0" i="0" u="none" strike="noStrike" cap="none" normalizeH="0" baseline="0" dirty="0" smtClean="0">
                          <a:ln>
                            <a:noFill/>
                          </a:ln>
                          <a:solidFill>
                            <a:schemeClr val="accent1"/>
                          </a:solidFill>
                          <a:effectLst/>
                          <a:latin typeface="+mn-lt"/>
                          <a:ea typeface="文鼎中楷"/>
                          <a:cs typeface="Arial" charset="0"/>
                        </a:rPr>
                        <a:t>History</a:t>
                      </a:r>
                      <a:r>
                        <a:rPr kumimoji="0" lang="en-US" altLang="zh-TW" sz="1800" b="0" i="0" u="none" strike="noStrike" kern="1200" cap="none" normalizeH="0" baseline="0" dirty="0" smtClean="0">
                          <a:ln>
                            <a:noFill/>
                          </a:ln>
                          <a:solidFill>
                            <a:schemeClr val="accent1"/>
                          </a:solidFill>
                          <a:effectLst/>
                          <a:latin typeface="+mn-lt"/>
                          <a:ea typeface="文鼎中楷"/>
                          <a:cs typeface="Arial" charset="0"/>
                        </a:rPr>
                        <a:t>, Western </a:t>
                      </a:r>
                      <a:r>
                        <a:rPr kumimoji="0" lang="en-US" altLang="zh-TW" sz="1800" b="0" i="0" u="none" strike="noStrike" cap="none" normalizeH="0" baseline="0" dirty="0" smtClean="0">
                          <a:ln>
                            <a:noFill/>
                          </a:ln>
                          <a:solidFill>
                            <a:schemeClr val="accent1"/>
                          </a:solidFill>
                          <a:effectLst/>
                          <a:latin typeface="+mn-lt"/>
                          <a:ea typeface="文鼎中楷"/>
                          <a:cs typeface="Arial" charset="0"/>
                        </a:rPr>
                        <a:t>Literature</a:t>
                      </a:r>
                      <a:r>
                        <a:rPr kumimoji="0" lang="en-US" altLang="zh-TW" sz="1800" b="0" i="0" u="none" strike="noStrike" cap="none" normalizeH="0" baseline="0" dirty="0" smtClean="0">
                          <a:ln>
                            <a:noFill/>
                          </a:ln>
                          <a:solidFill>
                            <a:srgbClr val="3333CC"/>
                          </a:solidFill>
                          <a:effectLst/>
                          <a:latin typeface="+mn-lt"/>
                          <a:ea typeface="文鼎中楷"/>
                          <a:cs typeface="Arial" charset="0"/>
                        </a:rPr>
                        <a:t>,  </a:t>
                      </a:r>
                      <a:r>
                        <a:rPr kumimoji="0" lang="en-US" altLang="zh-TW" sz="1800" b="0" i="0" u="none" strike="noStrike" cap="none" normalizeH="0" baseline="0" dirty="0" smtClean="0">
                          <a:ln>
                            <a:noFill/>
                          </a:ln>
                          <a:solidFill>
                            <a:schemeClr val="accent1"/>
                          </a:solidFill>
                          <a:effectLst/>
                          <a:latin typeface="+mn-lt"/>
                          <a:ea typeface="文鼎中楷"/>
                          <a:cs typeface="Arial" charset="0"/>
                        </a:rPr>
                        <a:t>Political Science</a:t>
                      </a:r>
                      <a:r>
                        <a:rPr kumimoji="0" lang="en-US" altLang="zh-TW" sz="1800" b="0" i="0" u="none" strike="noStrike" cap="none" normalizeH="0" baseline="0" dirty="0" smtClean="0">
                          <a:ln>
                            <a:noFill/>
                          </a:ln>
                          <a:solidFill>
                            <a:srgbClr val="3333CC"/>
                          </a:solidFill>
                          <a:effectLst/>
                          <a:latin typeface="+mn-lt"/>
                          <a:ea typeface="文鼎中楷"/>
                          <a:cs typeface="Arial" charset="0"/>
                        </a:rPr>
                        <a:t>, Science and Engineering, </a:t>
                      </a:r>
                      <a:r>
                        <a:rPr kumimoji="0" lang="en-US" altLang="zh-TW" sz="1800" b="0" i="0" u="none" strike="noStrike" cap="none" normalizeH="0" baseline="0" dirty="0" smtClean="0">
                          <a:ln>
                            <a:noFill/>
                          </a:ln>
                          <a:solidFill>
                            <a:schemeClr val="accent1"/>
                          </a:solidFill>
                          <a:effectLst/>
                          <a:latin typeface="+mn-lt"/>
                          <a:ea typeface="文鼎中楷"/>
                          <a:cs typeface="Arial" charset="0"/>
                        </a:rPr>
                        <a:t>Social Sciences</a:t>
                      </a:r>
                      <a:r>
                        <a:rPr kumimoji="0" lang="en-US" altLang="zh-TW" sz="1800" b="0" i="0" u="none" strike="noStrike" cap="none" normalizeH="0" baseline="0" dirty="0" smtClean="0">
                          <a:ln>
                            <a:noFill/>
                          </a:ln>
                          <a:solidFill>
                            <a:srgbClr val="3333CC"/>
                          </a:solidFill>
                          <a:effectLst/>
                          <a:latin typeface="+mn-lt"/>
                          <a:ea typeface="文鼎中楷"/>
                          <a:cs typeface="Arial" charset="0"/>
                        </a:rPr>
                        <a:t> and </a:t>
                      </a:r>
                      <a:r>
                        <a:rPr kumimoji="0" lang="en-US" altLang="zh-TW" sz="1800" b="0" i="0" u="none" strike="noStrike" cap="none" normalizeH="0" baseline="0" dirty="0" smtClean="0">
                          <a:ln>
                            <a:noFill/>
                          </a:ln>
                          <a:solidFill>
                            <a:schemeClr val="accent1"/>
                          </a:solidFill>
                          <a:effectLst/>
                          <a:latin typeface="+mn-lt"/>
                          <a:ea typeface="文鼎中楷"/>
                          <a:cs typeface="Arial" charset="0"/>
                        </a:rPr>
                        <a:t>Military Science</a:t>
                      </a:r>
                    </a:p>
                  </a:txBody>
                  <a:tcPr marL="91454" marR="91454"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789802">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zh-TW" altLang="en-US" sz="1800" b="1" i="0" u="none" strike="noStrike" cap="none" normalizeH="0" baseline="0" dirty="0" smtClean="0">
                          <a:ln>
                            <a:noFill/>
                          </a:ln>
                          <a:solidFill>
                            <a:srgbClr val="3333CC"/>
                          </a:solidFill>
                          <a:effectLst/>
                          <a:latin typeface="+mn-lt"/>
                          <a:ea typeface="文鼎中楷"/>
                        </a:rPr>
                        <a:t>崇基學院牟路思怡圖書館</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Chung Chi College Elisabeth </a:t>
                      </a:r>
                      <a:r>
                        <a:rPr kumimoji="0" lang="en-US" altLang="zh-TW" sz="1800" b="0" i="0" u="none" strike="noStrike" cap="none" normalizeH="0" baseline="0" dirty="0" err="1" smtClean="0">
                          <a:ln>
                            <a:noFill/>
                          </a:ln>
                          <a:solidFill>
                            <a:srgbClr val="3333CC"/>
                          </a:solidFill>
                          <a:effectLst/>
                          <a:latin typeface="+mn-lt"/>
                          <a:ea typeface="文鼎中楷"/>
                          <a:cs typeface="Arial" charset="0"/>
                        </a:rPr>
                        <a:t>Luce</a:t>
                      </a:r>
                      <a:r>
                        <a:rPr kumimoji="0" lang="en-US" altLang="zh-TW" sz="1800" b="0" i="0" u="none" strike="noStrike" cap="none" normalizeH="0" baseline="0" dirty="0" smtClean="0">
                          <a:ln>
                            <a:noFill/>
                          </a:ln>
                          <a:solidFill>
                            <a:srgbClr val="3333CC"/>
                          </a:solidFill>
                          <a:effectLst/>
                          <a:latin typeface="+mn-lt"/>
                          <a:ea typeface="文鼎中楷"/>
                          <a:cs typeface="Arial" charset="0"/>
                        </a:rPr>
                        <a:t> Moore Library</a:t>
                      </a:r>
                      <a:endParaRPr kumimoji="0" lang="en-US" altLang="zh-TW" sz="1800" b="0" i="0" u="none" strike="noStrike" cap="none" normalizeH="0" baseline="0" dirty="0" smtClean="0">
                        <a:ln>
                          <a:noFill/>
                        </a:ln>
                        <a:solidFill>
                          <a:srgbClr val="3333CC"/>
                        </a:solidFill>
                        <a:effectLst/>
                        <a:latin typeface="+mn-lt"/>
                        <a:ea typeface="文鼎中楷"/>
                      </a:endParaRPr>
                    </a:p>
                  </a:txBody>
                  <a:tcPr marL="91454" marR="91454"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rPr>
                        <a:t>CCL</a:t>
                      </a:r>
                    </a:p>
                  </a:txBody>
                  <a:tcPr marL="91454" marR="9145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Education, Music and </a:t>
                      </a:r>
                      <a:r>
                        <a:rPr kumimoji="0" lang="en-US" altLang="zh-TW" sz="1800" b="0" i="0" u="none" strike="noStrike" cap="none" normalizeH="0" baseline="0" dirty="0" smtClean="0">
                          <a:ln>
                            <a:noFill/>
                          </a:ln>
                          <a:solidFill>
                            <a:schemeClr val="accent1"/>
                          </a:solidFill>
                          <a:effectLst/>
                          <a:latin typeface="+mn-lt"/>
                          <a:ea typeface="文鼎中楷"/>
                          <a:cs typeface="Arial" charset="0"/>
                        </a:rPr>
                        <a:t>Religious Studies</a:t>
                      </a:r>
                    </a:p>
                  </a:txBody>
                  <a:tcPr marL="91454" marR="91454"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417">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zh-TW" altLang="en-US" sz="1800" b="1" i="0" u="none" strike="noStrike" cap="none" normalizeH="0" baseline="0" dirty="0" smtClean="0">
                          <a:ln>
                            <a:noFill/>
                          </a:ln>
                          <a:solidFill>
                            <a:srgbClr val="3333CC"/>
                          </a:solidFill>
                          <a:effectLst/>
                          <a:latin typeface="+mn-lt"/>
                          <a:ea typeface="文鼎中楷"/>
                        </a:rPr>
                        <a:t>新亞書院錢穆圖書館</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New Asia College </a:t>
                      </a:r>
                      <a:r>
                        <a:rPr kumimoji="0" lang="en-US" altLang="zh-TW" sz="1800" b="0" i="0" u="none" strike="noStrike" cap="none" normalizeH="0" baseline="0" dirty="0" err="1" smtClean="0">
                          <a:ln>
                            <a:noFill/>
                          </a:ln>
                          <a:solidFill>
                            <a:srgbClr val="3333CC"/>
                          </a:solidFill>
                          <a:effectLst/>
                          <a:latin typeface="+mn-lt"/>
                          <a:ea typeface="文鼎中楷"/>
                          <a:cs typeface="Arial" charset="0"/>
                        </a:rPr>
                        <a:t>Ch’ien</a:t>
                      </a:r>
                      <a:r>
                        <a:rPr kumimoji="0" lang="en-US" altLang="zh-TW" sz="1800" b="0" i="0" u="none" strike="noStrike" cap="none" normalizeH="0" baseline="0" dirty="0" smtClean="0">
                          <a:ln>
                            <a:noFill/>
                          </a:ln>
                          <a:solidFill>
                            <a:srgbClr val="3333CC"/>
                          </a:solidFill>
                          <a:effectLst/>
                          <a:latin typeface="+mn-lt"/>
                          <a:ea typeface="文鼎中楷"/>
                          <a:cs typeface="Arial" charset="0"/>
                        </a:rPr>
                        <a:t> Mu Library</a:t>
                      </a:r>
                    </a:p>
                  </a:txBody>
                  <a:tcPr marL="91454" marR="91454"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NAL</a:t>
                      </a:r>
                    </a:p>
                  </a:txBody>
                  <a:tcPr marL="91454" marR="9145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Chinese Language &amp; Literature and </a:t>
                      </a:r>
                      <a:r>
                        <a:rPr kumimoji="0" lang="en-US" altLang="zh-TW" sz="1800" b="0" i="0" u="none" strike="noStrike" cap="none" normalizeH="0" baseline="0" dirty="0" smtClean="0">
                          <a:ln>
                            <a:noFill/>
                          </a:ln>
                          <a:solidFill>
                            <a:schemeClr val="accent1"/>
                          </a:solidFill>
                          <a:effectLst/>
                          <a:latin typeface="+mn-lt"/>
                          <a:ea typeface="文鼎中楷"/>
                          <a:cs typeface="Arial" charset="0"/>
                        </a:rPr>
                        <a:t>Fine Arts</a:t>
                      </a:r>
                    </a:p>
                  </a:txBody>
                  <a:tcPr marL="91454" marR="91454"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9802">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zh-TW" altLang="en-US" sz="1800" b="1" i="0" u="none" strike="noStrike" cap="none" normalizeH="0" baseline="0" dirty="0" smtClean="0">
                          <a:ln>
                            <a:noFill/>
                          </a:ln>
                          <a:solidFill>
                            <a:srgbClr val="3333CC"/>
                          </a:solidFill>
                          <a:effectLst/>
                          <a:latin typeface="+mn-lt"/>
                          <a:ea typeface="文鼎中楷"/>
                        </a:rPr>
                        <a:t>聯合書院胡忠多媒體圖書館</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United College Wu Chung  Multimedia Library</a:t>
                      </a:r>
                    </a:p>
                  </a:txBody>
                  <a:tcPr marL="91454" marR="91454"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UCL</a:t>
                      </a:r>
                    </a:p>
                  </a:txBody>
                  <a:tcPr marL="91454" marR="9145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zh-TW" sz="1800" b="0" i="0" u="none" strike="noStrike" cap="none" normalizeH="0" baseline="0" dirty="0" smtClean="0">
                          <a:ln>
                            <a:noFill/>
                          </a:ln>
                          <a:solidFill>
                            <a:srgbClr val="3333CC"/>
                          </a:solidFill>
                          <a:effectLst/>
                          <a:latin typeface="+mn-lt"/>
                          <a:ea typeface="文鼎中楷"/>
                          <a:cs typeface="Arial" charset="0"/>
                        </a:rPr>
                        <a:t>Multimedia Library and </a:t>
                      </a:r>
                      <a:r>
                        <a:rPr kumimoji="0" lang="en-US" altLang="zh-TW" sz="1800" b="0" i="0" u="none" strike="noStrike" cap="none" normalizeH="0" baseline="0" dirty="0" smtClean="0">
                          <a:ln>
                            <a:noFill/>
                          </a:ln>
                          <a:solidFill>
                            <a:schemeClr val="accent1"/>
                          </a:solidFill>
                          <a:effectLst/>
                          <a:latin typeface="+mn-lt"/>
                          <a:ea typeface="文鼎中楷"/>
                          <a:cs typeface="Arial" charset="0"/>
                        </a:rPr>
                        <a:t>Philosophy</a:t>
                      </a:r>
                    </a:p>
                  </a:txBody>
                  <a:tcPr marL="91454" marR="91454"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417">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zh-TW" altLang="en-US" sz="1800" b="1" i="0" u="none" strike="noStrike" cap="none" normalizeH="0" baseline="0" dirty="0" smtClean="0">
                          <a:ln>
                            <a:noFill/>
                          </a:ln>
                          <a:solidFill>
                            <a:srgbClr val="3333CC"/>
                          </a:solidFill>
                          <a:effectLst/>
                          <a:latin typeface="+mn-lt"/>
                          <a:ea typeface="文鼎中楷"/>
                        </a:rPr>
                        <a:t>建築學圖書館</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Architecture Library</a:t>
                      </a:r>
                    </a:p>
                  </a:txBody>
                  <a:tcPr marL="91454" marR="91454"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ARL</a:t>
                      </a:r>
                    </a:p>
                  </a:txBody>
                  <a:tcPr marL="91454" marR="9145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Buildings Industry and Environmental Science</a:t>
                      </a:r>
                    </a:p>
                  </a:txBody>
                  <a:tcPr marL="91454" marR="91454"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417">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zh-TW" altLang="en-US" sz="1800" b="1" i="0" u="none" strike="noStrike" cap="none" normalizeH="0" baseline="0" dirty="0" smtClean="0">
                          <a:ln>
                            <a:noFill/>
                          </a:ln>
                          <a:solidFill>
                            <a:srgbClr val="3333CC"/>
                          </a:solidFill>
                          <a:effectLst/>
                          <a:latin typeface="+mn-lt"/>
                          <a:ea typeface="文鼎中楷"/>
                        </a:rPr>
                        <a:t>利國偉法律圖書館</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rPr>
                        <a:t>Lee Quo Wei Law Library</a:t>
                      </a:r>
                      <a:endParaRPr kumimoji="0" lang="en-US" altLang="zh-TW" sz="1800" b="0" i="0" u="none" strike="noStrike" cap="none" normalizeH="0" baseline="0" dirty="0" smtClean="0">
                        <a:ln>
                          <a:noFill/>
                        </a:ln>
                        <a:solidFill>
                          <a:srgbClr val="3333CC"/>
                        </a:solidFill>
                        <a:effectLst/>
                        <a:latin typeface="+mn-lt"/>
                        <a:ea typeface="文鼎中楷"/>
                        <a:cs typeface="Arial" charset="0"/>
                      </a:endParaRPr>
                    </a:p>
                  </a:txBody>
                  <a:tcPr marL="91454" marR="91454"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LC</a:t>
                      </a:r>
                    </a:p>
                  </a:txBody>
                  <a:tcPr marL="91454" marR="9145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rPr>
                        <a:t>Law collection</a:t>
                      </a:r>
                      <a:endParaRPr kumimoji="0" lang="en-US" altLang="zh-TW" sz="1800" b="0" i="0" u="none" strike="noStrike" cap="none" normalizeH="0" baseline="0" dirty="0" smtClean="0">
                        <a:ln>
                          <a:noFill/>
                        </a:ln>
                        <a:solidFill>
                          <a:srgbClr val="3333CC"/>
                        </a:solidFill>
                        <a:effectLst/>
                        <a:latin typeface="+mn-lt"/>
                        <a:ea typeface="文鼎中楷"/>
                        <a:cs typeface="Arial" charset="0"/>
                      </a:endParaRPr>
                    </a:p>
                  </a:txBody>
                  <a:tcPr marL="91454" marR="91454"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417">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zh-TW" altLang="en-US" sz="1800" b="1" i="0" u="none" strike="noStrike" cap="none" normalizeH="0" baseline="0" dirty="0" smtClean="0">
                          <a:ln>
                            <a:noFill/>
                          </a:ln>
                          <a:solidFill>
                            <a:srgbClr val="3333CC"/>
                          </a:solidFill>
                          <a:effectLst/>
                          <a:latin typeface="+mn-lt"/>
                          <a:ea typeface="文鼎中楷"/>
                        </a:rPr>
                        <a:t>李炳醫學圖書館</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Li Ping Medical Library</a:t>
                      </a:r>
                    </a:p>
                  </a:txBody>
                  <a:tcPr marL="91454" marR="91454"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MD</a:t>
                      </a:r>
                    </a:p>
                  </a:txBody>
                  <a:tcPr marL="91454" marR="91454"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zh-TW" sz="1800" b="0" i="0" u="none" strike="noStrike" cap="none" normalizeH="0" baseline="0" dirty="0" smtClean="0">
                          <a:ln>
                            <a:noFill/>
                          </a:ln>
                          <a:solidFill>
                            <a:srgbClr val="3333CC"/>
                          </a:solidFill>
                          <a:effectLst/>
                          <a:latin typeface="+mn-lt"/>
                          <a:ea typeface="文鼎中楷"/>
                          <a:cs typeface="Arial" charset="0"/>
                        </a:rPr>
                        <a:t>Clinical and Medical Materials</a:t>
                      </a:r>
                    </a:p>
                  </a:txBody>
                  <a:tcPr marL="91454" marR="91454"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11</a:t>
            </a:fld>
            <a:endParaRPr lang="en-US" dirty="0"/>
          </a:p>
        </p:txBody>
      </p:sp>
      <p:sp>
        <p:nvSpPr>
          <p:cNvPr id="5"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University Library &amp; Branch Libraries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3"/>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defRPr/>
            </a:pPr>
            <a:fld id="{1830AFED-105E-4DDC-9413-E9021376D271}" type="slidenum">
              <a:rPr lang="en-US" altLang="en-US" sz="1400" smtClean="0">
                <a:solidFill>
                  <a:schemeClr val="bg2"/>
                </a:solidFill>
              </a:rPr>
              <a:pPr eaLnBrk="1" hangingPunct="1">
                <a:spcBef>
                  <a:spcPct val="0"/>
                </a:spcBef>
                <a:buFontTx/>
                <a:buNone/>
                <a:defRPr/>
              </a:pPr>
              <a:t>12</a:t>
            </a:fld>
            <a:endParaRPr lang="en-US" altLang="en-US" sz="1400" smtClean="0">
              <a:solidFill>
                <a:schemeClr val="bg2"/>
              </a:solidFill>
            </a:endParaRPr>
          </a:p>
        </p:txBody>
      </p:sp>
      <p:graphicFrame>
        <p:nvGraphicFramePr>
          <p:cNvPr id="9" name="Group 67"/>
          <p:cNvGraphicFramePr>
            <a:graphicFrameLocks/>
          </p:cNvGraphicFramePr>
          <p:nvPr>
            <p:extLst>
              <p:ext uri="{D42A27DB-BD31-4B8C-83A1-F6EECF244321}">
                <p14:modId xmlns:p14="http://schemas.microsoft.com/office/powerpoint/2010/main" val="1406219035"/>
              </p:ext>
            </p:extLst>
          </p:nvPr>
        </p:nvGraphicFramePr>
        <p:xfrm>
          <a:off x="827584" y="2405831"/>
          <a:ext cx="7489825" cy="1023169"/>
        </p:xfrm>
        <a:graphic>
          <a:graphicData uri="http://schemas.openxmlformats.org/drawingml/2006/table">
            <a:tbl>
              <a:tblPr/>
              <a:tblGrid>
                <a:gridCol w="2557066"/>
                <a:gridCol w="2736304"/>
                <a:gridCol w="2196455"/>
              </a:tblGrid>
              <a:tr h="5040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HK" sz="2600" b="0" i="0" u="none" strike="noStrike" cap="none" normalizeH="0" baseline="0" dirty="0" smtClean="0">
                          <a:ln>
                            <a:noFill/>
                          </a:ln>
                          <a:solidFill>
                            <a:schemeClr val="tx1"/>
                          </a:solidFill>
                          <a:effectLst/>
                          <a:latin typeface="+mn-lt"/>
                          <a:ea typeface="新細明體" pitchFamily="18" charset="-120"/>
                        </a:rPr>
                        <a:t>Eastern Language</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HK" sz="2600" b="0" i="0" u="none" strike="noStrike" cap="none" normalizeH="0" baseline="0" dirty="0" smtClean="0">
                          <a:ln>
                            <a:noFill/>
                          </a:ln>
                          <a:solidFill>
                            <a:schemeClr val="tx1"/>
                          </a:solidFill>
                          <a:effectLst/>
                          <a:latin typeface="+mn-lt"/>
                          <a:ea typeface="新細明體" pitchFamily="18" charset="-120"/>
                        </a:rPr>
                        <a:t>Western Language</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HK" sz="2600" b="0" i="0" u="none" strike="noStrike" cap="none" normalizeH="0" baseline="0" dirty="0" smtClean="0">
                          <a:ln>
                            <a:noFill/>
                          </a:ln>
                          <a:solidFill>
                            <a:schemeClr val="tx1"/>
                          </a:solidFill>
                          <a:effectLst/>
                          <a:latin typeface="+mn-lt"/>
                          <a:ea typeface="新細明體" pitchFamily="18" charset="-120"/>
                        </a:rPr>
                        <a:t>Total</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HK" sz="2600" b="0" i="0" u="none" strike="noStrike" cap="none" normalizeH="0" baseline="0" dirty="0" smtClean="0">
                          <a:ln>
                            <a:noFill/>
                          </a:ln>
                          <a:solidFill>
                            <a:srgbClr val="3333CC"/>
                          </a:solidFill>
                          <a:effectLst/>
                          <a:latin typeface="+mn-lt"/>
                          <a:ea typeface="新細明體" pitchFamily="18" charset="-120"/>
                        </a:rPr>
                        <a:t>183 volumes </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HK" sz="2600" b="0" i="0" u="none" strike="noStrike" cap="none" normalizeH="0" baseline="0" dirty="0" smtClean="0">
                          <a:ln>
                            <a:noFill/>
                          </a:ln>
                          <a:solidFill>
                            <a:srgbClr val="3333CC"/>
                          </a:solidFill>
                          <a:effectLst/>
                          <a:latin typeface="+mn-lt"/>
                          <a:ea typeface="新細明體" pitchFamily="18" charset="-120"/>
                        </a:rPr>
                        <a:t>2,377 volumes </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HK" sz="2600" b="0" i="0" u="none" strike="noStrike" cap="none" normalizeH="0" baseline="0" dirty="0" smtClean="0">
                          <a:ln>
                            <a:noFill/>
                          </a:ln>
                          <a:solidFill>
                            <a:srgbClr val="3333CC"/>
                          </a:solidFill>
                          <a:effectLst/>
                          <a:latin typeface="+mn-lt"/>
                          <a:ea typeface="新細明體" pitchFamily="18" charset="-120"/>
                        </a:rPr>
                        <a:t>2,560 volumes </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Ancient Greece </a:t>
            </a:r>
            <a:r>
              <a:rPr lang="en-US" kern="0" dirty="0" smtClean="0">
                <a:solidFill>
                  <a:srgbClr val="003399"/>
                </a:solidFill>
              </a:rPr>
              <a:t>Collection</a:t>
            </a:r>
            <a:endParaRPr lang="en-US" kern="0" dirty="0">
              <a:solidFill>
                <a:srgbClr val="003399"/>
              </a:solidFill>
            </a:endParaRPr>
          </a:p>
        </p:txBody>
      </p:sp>
      <p:sp>
        <p:nvSpPr>
          <p:cNvPr id="11" name="Content Placeholder 2"/>
          <p:cNvSpPr>
            <a:spLocks noGrp="1"/>
          </p:cNvSpPr>
          <p:nvPr>
            <p:ph idx="1"/>
          </p:nvPr>
        </p:nvSpPr>
        <p:spPr>
          <a:xfrm>
            <a:off x="554038" y="1052736"/>
            <a:ext cx="7916862" cy="1296144"/>
          </a:xfrm>
        </p:spPr>
        <p:txBody>
          <a:bodyPr/>
          <a:lstStyle/>
          <a:p>
            <a:r>
              <a:rPr lang="en-US" altLang="zh-HK" dirty="0">
                <a:solidFill>
                  <a:srgbClr val="3333CC"/>
                </a:solidFill>
                <a:cs typeface="Times New Roman" pitchFamily="18" charset="0"/>
              </a:rPr>
              <a:t>Holdings of ancient Greece collection as of February </a:t>
            </a:r>
            <a:r>
              <a:rPr lang="en-US" altLang="zh-HK" dirty="0" smtClean="0">
                <a:solidFill>
                  <a:srgbClr val="3333CC"/>
                </a:solidFill>
                <a:cs typeface="Times New Roman" pitchFamily="18" charset="0"/>
              </a:rPr>
              <a:t>24, </a:t>
            </a:r>
            <a:r>
              <a:rPr lang="en-US" altLang="zh-HK" dirty="0">
                <a:solidFill>
                  <a:srgbClr val="3333CC"/>
                </a:solidFill>
                <a:cs typeface="Times New Roman" pitchFamily="18" charset="0"/>
              </a:rPr>
              <a:t>2016:</a:t>
            </a:r>
          </a:p>
          <a:p>
            <a:endParaRPr lang="en-US" dirty="0"/>
          </a:p>
        </p:txBody>
      </p:sp>
      <p:pic>
        <p:nvPicPr>
          <p:cNvPr id="2" name="Picture 2" descr="http://syndetics.com/index.aspx?isbn=9781298506740/LC.JPG&amp;client=uohkch&amp;popup=n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3747" y="4011180"/>
            <a:ext cx="1492998" cy="23698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yndetics.com/index.aspx?isbn=9781505705164/LC.JPG&amp;client=uohkch&amp;popup=n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0371" y="4005064"/>
            <a:ext cx="1562029" cy="23401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yndetics.com/index.aspx?isbn=9780520260092/LC.JPG&amp;client=uohkch&amp;popup=n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93947" y="4011179"/>
            <a:ext cx="1516698" cy="23698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yndetics.com/index.aspx?isbn=0198147678/LC.JPG&amp;client=uohkch&amp;popup=n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66155" y="4011179"/>
            <a:ext cx="1587792" cy="2369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13</a:t>
            </a:fld>
            <a:endParaRPr lang="en-US"/>
          </a:p>
        </p:txBody>
      </p:sp>
      <p:graphicFrame>
        <p:nvGraphicFramePr>
          <p:cNvPr id="5" name="Chart 4"/>
          <p:cNvGraphicFramePr/>
          <p:nvPr>
            <p:extLst>
              <p:ext uri="{D42A27DB-BD31-4B8C-83A1-F6EECF244321}">
                <p14:modId xmlns:p14="http://schemas.microsoft.com/office/powerpoint/2010/main" val="2205176322"/>
              </p:ext>
            </p:extLst>
          </p:nvPr>
        </p:nvGraphicFramePr>
        <p:xfrm>
          <a:off x="704978" y="1052736"/>
          <a:ext cx="7787332"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Ancient Greece </a:t>
            </a:r>
            <a:r>
              <a:rPr lang="en-US" kern="0" dirty="0" smtClean="0">
                <a:solidFill>
                  <a:srgbClr val="003399"/>
                </a:solidFill>
              </a:rPr>
              <a:t>Collection</a:t>
            </a:r>
            <a:endParaRPr lang="en-US" kern="0" dirty="0">
              <a:solidFill>
                <a:srgbClr val="003399"/>
              </a:solidFill>
            </a:endParaRPr>
          </a:p>
        </p:txBody>
      </p:sp>
      <p:sp>
        <p:nvSpPr>
          <p:cNvPr id="3" name="TextBox 2"/>
          <p:cNvSpPr txBox="1"/>
          <p:nvPr/>
        </p:nvSpPr>
        <p:spPr>
          <a:xfrm>
            <a:off x="827583" y="5805264"/>
            <a:ext cx="3684885" cy="523220"/>
          </a:xfrm>
          <a:prstGeom prst="rect">
            <a:avLst/>
          </a:prstGeom>
          <a:noFill/>
        </p:spPr>
        <p:txBody>
          <a:bodyPr wrap="square" rtlCol="0">
            <a:spAutoFit/>
          </a:bodyPr>
          <a:lstStyle/>
          <a:p>
            <a:r>
              <a:rPr lang="en-US" sz="2800" b="1" dirty="0" smtClean="0">
                <a:solidFill>
                  <a:schemeClr val="accent5">
                    <a:lumMod val="50000"/>
                  </a:schemeClr>
                </a:solidFill>
                <a:latin typeface="+mn-lt"/>
              </a:rPr>
              <a:t>Total: 2,560 </a:t>
            </a:r>
            <a:r>
              <a:rPr lang="en-US" altLang="zh-HK" sz="2800" b="1" dirty="0">
                <a:solidFill>
                  <a:schemeClr val="accent5">
                    <a:lumMod val="50000"/>
                  </a:schemeClr>
                </a:solidFill>
                <a:latin typeface="+mn-lt"/>
              </a:rPr>
              <a:t>volumes</a:t>
            </a:r>
            <a:endParaRPr lang="en-US" sz="2800" b="1" dirty="0">
              <a:solidFill>
                <a:schemeClr val="accent5">
                  <a:lumMod val="50000"/>
                </a:schemeClr>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8"/>
          <p:cNvGraphicFramePr>
            <a:graphicFrameLocks/>
          </p:cNvGraphicFramePr>
          <p:nvPr>
            <p:extLst>
              <p:ext uri="{D42A27DB-BD31-4B8C-83A1-F6EECF244321}">
                <p14:modId xmlns:p14="http://schemas.microsoft.com/office/powerpoint/2010/main" val="2969847535"/>
              </p:ext>
            </p:extLst>
          </p:nvPr>
        </p:nvGraphicFramePr>
        <p:xfrm>
          <a:off x="611188" y="874664"/>
          <a:ext cx="7921624" cy="5715400"/>
        </p:xfrm>
        <a:graphic>
          <a:graphicData uri="http://schemas.openxmlformats.org/drawingml/2006/table">
            <a:tbl>
              <a:tblPr firstRow="1" bandRow="1">
                <a:tableStyleId>{5C22544A-7EE6-4342-B048-85BDC9FD1C3A}</a:tableStyleId>
              </a:tblPr>
              <a:tblGrid>
                <a:gridCol w="1800572"/>
                <a:gridCol w="4392488"/>
                <a:gridCol w="1728564"/>
              </a:tblGrid>
              <a:tr h="144686">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zh-HK" sz="1500" b="1" u="none" strike="noStrike" cap="none" normalizeH="0" baseline="0" dirty="0" smtClean="0">
                          <a:ln>
                            <a:noFill/>
                          </a:ln>
                          <a:solidFill>
                            <a:schemeClr val="bg1"/>
                          </a:solidFill>
                          <a:effectLst/>
                        </a:rPr>
                        <a:t>Call no.</a:t>
                      </a:r>
                      <a:endParaRPr kumimoji="0" lang="zh-HK" altLang="en-US" sz="1500" b="1" i="0" u="none" strike="noStrike" cap="none" normalizeH="0" baseline="0" dirty="0" smtClean="0">
                        <a:ln>
                          <a:noFill/>
                        </a:ln>
                        <a:solidFill>
                          <a:schemeClr val="bg1"/>
                        </a:solidFill>
                        <a:effectLst/>
                        <a:latin typeface="+mn-lt"/>
                        <a:ea typeface="新細明體" pitchFamily="18" charset="-120"/>
                      </a:endParaRPr>
                    </a:p>
                  </a:txBody>
                  <a:tcPr marL="91441" marR="91441" marT="45740" marB="45740" horzOverflow="overflow">
                    <a:solidFill>
                      <a:schemeClr val="tx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zh-HK" sz="1500" b="1" u="none" strike="noStrike" cap="none" normalizeH="0" baseline="0" dirty="0" smtClean="0">
                          <a:ln>
                            <a:noFill/>
                          </a:ln>
                          <a:solidFill>
                            <a:schemeClr val="bg1"/>
                          </a:solidFill>
                          <a:effectLst/>
                        </a:rPr>
                        <a:t>Subject</a:t>
                      </a:r>
                      <a:endParaRPr kumimoji="0" lang="zh-HK" altLang="en-US" sz="1500" b="1" i="0" u="none" strike="noStrike" cap="none" normalizeH="0" baseline="0" dirty="0" smtClean="0">
                        <a:ln>
                          <a:noFill/>
                        </a:ln>
                        <a:solidFill>
                          <a:schemeClr val="bg1"/>
                        </a:solidFill>
                        <a:effectLst/>
                        <a:latin typeface="+mn-lt"/>
                        <a:ea typeface="新細明體" pitchFamily="18" charset="-120"/>
                      </a:endParaRPr>
                    </a:p>
                  </a:txBody>
                  <a:tcPr marL="91441" marR="91441" marT="45740" marB="45740" horzOverflow="overflow">
                    <a:solidFill>
                      <a:schemeClr val="tx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zh-HK" sz="1500" b="1" i="0" u="none" strike="noStrike" cap="none" normalizeH="0" baseline="0" dirty="0" smtClean="0">
                          <a:ln>
                            <a:noFill/>
                          </a:ln>
                          <a:solidFill>
                            <a:schemeClr val="bg1"/>
                          </a:solidFill>
                          <a:effectLst/>
                          <a:latin typeface="+mn-lt"/>
                          <a:ea typeface="新細明體" pitchFamily="18" charset="-120"/>
                        </a:rPr>
                        <a:t>Location</a:t>
                      </a:r>
                      <a:endParaRPr kumimoji="0" lang="zh-HK" altLang="en-US" sz="1500" b="1" i="0" u="none" strike="noStrike" cap="none" normalizeH="0" baseline="0" dirty="0" smtClean="0">
                        <a:ln>
                          <a:noFill/>
                        </a:ln>
                        <a:solidFill>
                          <a:schemeClr val="bg1"/>
                        </a:solidFill>
                        <a:effectLst/>
                        <a:latin typeface="+mn-lt"/>
                        <a:ea typeface="新細明體" pitchFamily="18" charset="-120"/>
                      </a:endParaRPr>
                    </a:p>
                  </a:txBody>
                  <a:tcPr marL="91441" marR="91441" marT="45740" marB="45740" horzOverflow="overflow">
                    <a:solidFill>
                      <a:schemeClr val="tx1"/>
                    </a:solidFill>
                  </a:tcPr>
                </a:tc>
              </a:tr>
              <a:tr h="490824">
                <a:tc>
                  <a:txBody>
                    <a:bodyPr/>
                    <a:lstStyle/>
                    <a:p>
                      <a:r>
                        <a:rPr lang="en-US" sz="1500" dirty="0" smtClean="0"/>
                        <a:t>B1-5802	</a:t>
                      </a:r>
                    </a:p>
                    <a:p>
                      <a:r>
                        <a:rPr lang="en-US" sz="1500" dirty="0" smtClean="0"/>
                        <a:t>    B108-708</a:t>
                      </a:r>
                      <a:endParaRPr lang="en-US" sz="1500" dirty="0"/>
                    </a:p>
                  </a:txBody>
                  <a:tcPr marL="91441" marR="91441" marT="45740" marB="45740"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Philosophy (General)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    Ancient</a:t>
                      </a:r>
                    </a:p>
                  </a:txBody>
                  <a:tcPr marL="91441" marR="91441" marT="45740" marB="45740"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500" b="0" i="0" u="none" strike="noStrike" cap="none" normalizeH="0" baseline="0" dirty="0" smtClean="0">
                          <a:ln>
                            <a:noFill/>
                          </a:ln>
                          <a:solidFill>
                            <a:schemeClr val="tx1"/>
                          </a:solidFill>
                          <a:effectLst/>
                          <a:latin typeface="+mn-lt"/>
                          <a:ea typeface="新細明體" pitchFamily="18" charset="-120"/>
                        </a:rPr>
                        <a:t>UCL and UL</a:t>
                      </a:r>
                    </a:p>
                    <a:p>
                      <a:endParaRPr lang="en-US" sz="1500" dirty="0"/>
                    </a:p>
                  </a:txBody>
                  <a:tcPr marL="91441" marR="91441" marT="45740" marB="45740" anchor="ctr" horzOverflow="overflow"/>
                </a:tc>
              </a:tr>
              <a:tr h="490824">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lang="en-US" sz="1500" kern="1200" dirty="0" smtClean="0">
                          <a:solidFill>
                            <a:schemeClr val="tx1"/>
                          </a:solidFill>
                          <a:effectLst/>
                        </a:rPr>
                        <a:t>BL1-2790	</a:t>
                      </a:r>
                      <a:br>
                        <a:rPr lang="en-US" sz="1500" kern="1200" dirty="0" smtClean="0">
                          <a:solidFill>
                            <a:schemeClr val="tx1"/>
                          </a:solidFill>
                          <a:effectLst/>
                        </a:rPr>
                      </a:br>
                      <a:r>
                        <a:rPr lang="en-US" sz="1500" kern="1200" dirty="0" smtClean="0">
                          <a:solidFill>
                            <a:schemeClr val="tx1"/>
                          </a:solidFill>
                          <a:effectLst/>
                        </a:rPr>
                        <a:t>    BL689-980</a:t>
                      </a:r>
                      <a:br>
                        <a:rPr lang="en-US" sz="1500" kern="1200" dirty="0" smtClean="0">
                          <a:solidFill>
                            <a:schemeClr val="tx1"/>
                          </a:solidFill>
                          <a:effectLst/>
                        </a:rPr>
                      </a:br>
                      <a:r>
                        <a:rPr lang="en-US" sz="1500" kern="1200" dirty="0" smtClean="0">
                          <a:solidFill>
                            <a:schemeClr val="tx1"/>
                          </a:solidFill>
                          <a:effectLst/>
                        </a:rPr>
                        <a:t>    BL700-820</a:t>
                      </a:r>
                      <a:endParaRPr kumimoji="0" lang="zh-HK" altLang="en-US" sz="1500" b="0" i="0" u="none" strike="noStrike" cap="none" normalizeH="0" baseline="0" dirty="0" smtClean="0">
                        <a:ln>
                          <a:noFill/>
                        </a:ln>
                        <a:solidFill>
                          <a:schemeClr val="tx1"/>
                        </a:solidFill>
                        <a:effectLst/>
                        <a:latin typeface="+mn-lt"/>
                        <a:ea typeface="新細明體" pitchFamily="18" charset="-120"/>
                      </a:endParaRPr>
                    </a:p>
                  </a:txBody>
                  <a:tcPr marL="91441" marR="91441" marT="45740" marB="4574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500" kern="1200" dirty="0" smtClean="0">
                          <a:solidFill>
                            <a:schemeClr val="tx1"/>
                          </a:solidFill>
                          <a:effectLst/>
                        </a:rPr>
                        <a:t>Religions.  Mythology.  Rationalism</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500" kern="1200" dirty="0" smtClean="0">
                          <a:solidFill>
                            <a:schemeClr val="tx1"/>
                          </a:solidFill>
                          <a:effectLst/>
                        </a:rPr>
                        <a:t>    European.  Occidental</a:t>
                      </a:r>
                      <a:br>
                        <a:rPr lang="en-US" sz="1500" kern="1200" dirty="0" smtClean="0">
                          <a:solidFill>
                            <a:schemeClr val="tx1"/>
                          </a:solidFill>
                          <a:effectLst/>
                        </a:rPr>
                      </a:br>
                      <a:r>
                        <a:rPr lang="en-US" sz="1500" kern="1200" dirty="0" smtClean="0">
                          <a:solidFill>
                            <a:schemeClr val="tx1"/>
                          </a:solidFill>
                          <a:effectLst/>
                        </a:rPr>
                        <a:t>    Classical (Etruscan, Greek, Roman)</a:t>
                      </a:r>
                      <a:endParaRPr kumimoji="0" lang="en-US" altLang="zh-HK" sz="1500" b="0" i="0" u="none" strike="noStrike" cap="none" normalizeH="0" baseline="0" dirty="0" smtClean="0">
                        <a:ln>
                          <a:noFill/>
                        </a:ln>
                        <a:solidFill>
                          <a:schemeClr val="tx1"/>
                        </a:solidFill>
                        <a:effectLst/>
                        <a:latin typeface="+mn-lt"/>
                        <a:ea typeface="新細明體" pitchFamily="18" charset="-120"/>
                      </a:endParaRPr>
                    </a:p>
                  </a:txBody>
                  <a:tcPr marL="91441" marR="91441" marT="45740" marB="45740"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HK" sz="1500" b="0" i="0" u="none" strike="noStrike" cap="none" normalizeH="0" baseline="0" dirty="0" smtClean="0">
                          <a:ln>
                            <a:noFill/>
                          </a:ln>
                          <a:solidFill>
                            <a:schemeClr val="tx1"/>
                          </a:solidFill>
                          <a:effectLst/>
                          <a:latin typeface="+mn-lt"/>
                          <a:ea typeface="新細明體" pitchFamily="18" charset="-120"/>
                        </a:rPr>
                        <a:t>UCL and UL</a:t>
                      </a:r>
                    </a:p>
                  </a:txBody>
                  <a:tcPr marL="91441" marR="91441" marT="45740" marB="45740" anchor="ctr" horzOverflow="overflow"/>
                </a:tc>
              </a:tr>
              <a:tr h="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lang="en-US" sz="1500" kern="1200" dirty="0" smtClean="0">
                          <a:solidFill>
                            <a:schemeClr val="tx1"/>
                          </a:solidFill>
                          <a:effectLst/>
                        </a:rPr>
                        <a:t>BX400-756</a:t>
                      </a:r>
                      <a:br>
                        <a:rPr lang="en-US" sz="1500" kern="1200" dirty="0" smtClean="0">
                          <a:solidFill>
                            <a:schemeClr val="tx1"/>
                          </a:solidFill>
                          <a:effectLst/>
                        </a:rPr>
                      </a:br>
                      <a:r>
                        <a:rPr lang="en-US" sz="1500" kern="1200" dirty="0" smtClean="0">
                          <a:solidFill>
                            <a:schemeClr val="tx1"/>
                          </a:solidFill>
                          <a:effectLst/>
                        </a:rPr>
                        <a:t>    BX610-620</a:t>
                      </a:r>
                      <a:endParaRPr kumimoji="0" lang="zh-HK" altLang="en-US" sz="1500" b="0" i="0" u="none" strike="noStrike" cap="none" normalizeH="0" baseline="0" dirty="0" smtClean="0">
                        <a:ln>
                          <a:noFill/>
                        </a:ln>
                        <a:solidFill>
                          <a:schemeClr val="tx1"/>
                        </a:solidFill>
                        <a:effectLst/>
                        <a:latin typeface="+mn-lt"/>
                        <a:ea typeface="新細明體" pitchFamily="18" charset="-120"/>
                      </a:endParaRPr>
                    </a:p>
                  </a:txBody>
                  <a:tcPr marL="91441" marR="91441" marT="45740" marB="4574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500" kern="1200" dirty="0" smtClean="0">
                          <a:solidFill>
                            <a:schemeClr val="tx1"/>
                          </a:solidFill>
                          <a:effectLst/>
                        </a:rPr>
                        <a:t>Divisions of the church</a:t>
                      </a:r>
                      <a:br>
                        <a:rPr lang="en-US" sz="1500" kern="1200" dirty="0" smtClean="0">
                          <a:solidFill>
                            <a:schemeClr val="tx1"/>
                          </a:solidFill>
                          <a:effectLst/>
                        </a:rPr>
                      </a:br>
                      <a:r>
                        <a:rPr lang="en-US" sz="1500" kern="1200" dirty="0" smtClean="0">
                          <a:solidFill>
                            <a:schemeClr val="tx1"/>
                          </a:solidFill>
                          <a:effectLst/>
                        </a:rPr>
                        <a:t>    </a:t>
                      </a:r>
                      <a:r>
                        <a:rPr lang="en-US" sz="1500" kern="1200" dirty="0" err="1" smtClean="0">
                          <a:solidFill>
                            <a:schemeClr val="tx1"/>
                          </a:solidFill>
                          <a:effectLst/>
                        </a:rPr>
                        <a:t>Church</a:t>
                      </a:r>
                      <a:r>
                        <a:rPr lang="en-US" sz="1500" kern="1200" dirty="0" smtClean="0">
                          <a:solidFill>
                            <a:schemeClr val="tx1"/>
                          </a:solidFill>
                          <a:effectLst/>
                        </a:rPr>
                        <a:t> of Greece</a:t>
                      </a:r>
                      <a:endParaRPr lang="en-US" sz="1500" b="0" kern="1200" dirty="0" smtClean="0">
                        <a:solidFill>
                          <a:schemeClr val="tx1"/>
                        </a:solidFill>
                        <a:effectLst/>
                        <a:latin typeface="+mn-lt"/>
                        <a:ea typeface="+mn-ea"/>
                        <a:cs typeface="+mn-cs"/>
                      </a:endParaRPr>
                    </a:p>
                  </a:txBody>
                  <a:tcPr marL="91441" marR="91441" marT="45740" marB="45740"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500" b="0" kern="1200" dirty="0" smtClean="0">
                          <a:solidFill>
                            <a:schemeClr val="tx1"/>
                          </a:solidFill>
                          <a:effectLst/>
                          <a:latin typeface="+mn-lt"/>
                          <a:ea typeface="+mn-ea"/>
                          <a:cs typeface="+mn-cs"/>
                        </a:rPr>
                        <a:t>CCL</a:t>
                      </a:r>
                    </a:p>
                  </a:txBody>
                  <a:tcPr marL="91441" marR="91441" marT="45740" marB="45740" anchor="ctr" horzOverflow="overflow"/>
                </a:tc>
              </a:tr>
              <a:tr h="42343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HK" sz="1500" u="none" strike="noStrike" cap="none" normalizeH="0" baseline="0" dirty="0" smtClean="0">
                          <a:ln>
                            <a:noFill/>
                          </a:ln>
                          <a:solidFill>
                            <a:schemeClr val="tx1"/>
                          </a:solidFill>
                          <a:effectLst/>
                        </a:rPr>
                        <a:t>DF10-951</a:t>
                      </a:r>
                      <a:br>
                        <a:rPr kumimoji="0" lang="en-US" altLang="zh-HK" sz="1500" u="none" strike="noStrike" cap="none" normalizeH="0" baseline="0" dirty="0" smtClean="0">
                          <a:ln>
                            <a:noFill/>
                          </a:ln>
                          <a:solidFill>
                            <a:schemeClr val="tx1"/>
                          </a:solidFill>
                          <a:effectLst/>
                        </a:rPr>
                      </a:br>
                      <a:r>
                        <a:rPr kumimoji="0" lang="en-US" altLang="zh-HK" sz="1500" u="none" strike="noStrike" cap="none" normalizeH="0" baseline="0" dirty="0" smtClean="0">
                          <a:ln>
                            <a:noFill/>
                          </a:ln>
                          <a:solidFill>
                            <a:schemeClr val="tx1"/>
                          </a:solidFill>
                          <a:effectLst/>
                        </a:rPr>
                        <a:t>    DF10-289</a:t>
                      </a:r>
                      <a:endParaRPr kumimoji="0" lang="zh-HK" altLang="en-US" sz="1500" b="0" i="0" u="none" strike="noStrike" cap="none" normalizeH="0" baseline="0" dirty="0" smtClean="0">
                        <a:ln>
                          <a:noFill/>
                        </a:ln>
                        <a:solidFill>
                          <a:schemeClr val="tx1"/>
                        </a:solidFill>
                        <a:effectLst/>
                        <a:latin typeface="+mn-lt"/>
                        <a:ea typeface="新細明體" pitchFamily="18" charset="-12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HK" sz="1500" u="none" strike="noStrike" cap="none" normalizeH="0" baseline="0" dirty="0" smtClean="0">
                          <a:ln>
                            <a:noFill/>
                          </a:ln>
                          <a:solidFill>
                            <a:schemeClr val="tx1"/>
                          </a:solidFill>
                          <a:effectLst/>
                        </a:rPr>
                        <a:t>    DF501-649</a:t>
                      </a:r>
                      <a:endParaRPr kumimoji="0" lang="zh-HK" altLang="en-US" sz="1500" b="0" i="0" u="none" strike="noStrike" cap="none" normalizeH="0" baseline="0" dirty="0" smtClean="0">
                        <a:ln>
                          <a:noFill/>
                        </a:ln>
                        <a:solidFill>
                          <a:schemeClr val="tx1"/>
                        </a:solidFill>
                        <a:effectLst/>
                        <a:latin typeface="+mn-lt"/>
                        <a:ea typeface="新細明體" pitchFamily="18" charset="-120"/>
                      </a:endParaRPr>
                    </a:p>
                  </a:txBody>
                  <a:tcPr marL="91441" marR="91441" marT="45740" marB="45740" horzOverflow="overflow">
                    <a:solidFill>
                      <a:schemeClr val="accent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HK" sz="1500" u="none" strike="noStrike" cap="none" normalizeH="0" baseline="0" dirty="0" smtClean="0">
                          <a:ln>
                            <a:noFill/>
                          </a:ln>
                          <a:solidFill>
                            <a:schemeClr val="tx1"/>
                          </a:solidFill>
                          <a:effectLst/>
                        </a:rPr>
                        <a:t>History of Greece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HK" sz="1500" u="none" strike="noStrike" cap="none" normalizeH="0" baseline="0" dirty="0" smtClean="0">
                          <a:ln>
                            <a:noFill/>
                          </a:ln>
                          <a:solidFill>
                            <a:schemeClr val="tx1"/>
                          </a:solidFill>
                          <a:effectLst/>
                        </a:rPr>
                        <a:t>    Ancient Greece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HK" sz="1500" u="none" strike="noStrike" cap="none" normalizeH="0" baseline="0" dirty="0" smtClean="0">
                          <a:ln>
                            <a:noFill/>
                          </a:ln>
                          <a:solidFill>
                            <a:schemeClr val="tx1"/>
                          </a:solidFill>
                          <a:effectLst/>
                        </a:rPr>
                        <a:t>    Medieval Greece</a:t>
                      </a:r>
                    </a:p>
                  </a:txBody>
                  <a:tcPr marL="91441" marR="91441" marT="45740" marB="45740" horzOverflow="overflow">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HK" sz="1500" u="none" strike="noStrike" cap="none" normalizeH="0" baseline="0" dirty="0" smtClean="0">
                          <a:ln>
                            <a:noFill/>
                          </a:ln>
                          <a:solidFill>
                            <a:schemeClr val="tx1"/>
                          </a:solidFill>
                          <a:effectLst/>
                        </a:rPr>
                        <a:t>UL</a:t>
                      </a:r>
                    </a:p>
                  </a:txBody>
                  <a:tcPr marL="91441" marR="91441" marT="45740" marB="45740" anchor="ctr" horzOverflow="overflow">
                    <a:solidFill>
                      <a:schemeClr val="accent1"/>
                    </a:solidFill>
                  </a:tcPr>
                </a:tc>
              </a:tr>
              <a:tr h="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HK" sz="1500" b="0" i="0" u="none" strike="noStrike" cap="none" normalizeH="0" baseline="0" dirty="0" smtClean="0">
                          <a:ln>
                            <a:noFill/>
                          </a:ln>
                          <a:solidFill>
                            <a:schemeClr val="tx1"/>
                          </a:solidFill>
                          <a:effectLst/>
                          <a:latin typeface="+mn-lt"/>
                          <a:ea typeface="新細明體" pitchFamily="18" charset="-120"/>
                        </a:rPr>
                        <a:t>GV1-1860	</a:t>
                      </a:r>
                      <a:br>
                        <a:rPr kumimoji="0" lang="en-US" altLang="zh-HK" sz="1500" b="0" i="0" u="none" strike="noStrike" cap="none" normalizeH="0" baseline="0" dirty="0" smtClean="0">
                          <a:ln>
                            <a:noFill/>
                          </a:ln>
                          <a:solidFill>
                            <a:schemeClr val="tx1"/>
                          </a:solidFill>
                          <a:effectLst/>
                          <a:latin typeface="+mn-lt"/>
                          <a:ea typeface="新細明體" pitchFamily="18" charset="-120"/>
                        </a:rPr>
                      </a:br>
                      <a:r>
                        <a:rPr kumimoji="0" lang="en-US" altLang="zh-HK" sz="1500" b="0" i="0" u="none" strike="noStrike" cap="none" normalizeH="0" baseline="0" dirty="0" smtClean="0">
                          <a:ln>
                            <a:noFill/>
                          </a:ln>
                          <a:solidFill>
                            <a:schemeClr val="tx1"/>
                          </a:solidFill>
                          <a:effectLst/>
                          <a:latin typeface="+mn-lt"/>
                          <a:ea typeface="新細明體" pitchFamily="18" charset="-120"/>
                        </a:rPr>
                        <a:t>    GV557 1198.995</a:t>
                      </a:r>
                      <a:endParaRPr kumimoji="0" lang="zh-HK" altLang="en-US" sz="1500" b="0" i="0" u="none" strike="noStrike" cap="none" normalizeH="0" baseline="0" dirty="0" smtClean="0">
                        <a:ln>
                          <a:noFill/>
                        </a:ln>
                        <a:solidFill>
                          <a:schemeClr val="tx1"/>
                        </a:solidFill>
                        <a:effectLst/>
                        <a:latin typeface="+mn-lt"/>
                        <a:ea typeface="新細明體" pitchFamily="18" charset="-120"/>
                      </a:endParaRPr>
                    </a:p>
                  </a:txBody>
                  <a:tcPr marL="91441" marR="91441" marT="45740" marB="4574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HK" sz="1500" b="0" i="0" u="none" strike="noStrike" cap="none" normalizeH="0" baseline="0" dirty="0" smtClean="0">
                          <a:ln>
                            <a:noFill/>
                          </a:ln>
                          <a:solidFill>
                            <a:schemeClr val="tx1"/>
                          </a:solidFill>
                          <a:effectLst/>
                          <a:latin typeface="+mn-lt"/>
                          <a:ea typeface="新細明體" pitchFamily="18" charset="-120"/>
                        </a:rPr>
                        <a:t>Recreation.  Leisure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HK" sz="1500" b="0" i="0" u="none" strike="noStrike" cap="none" normalizeH="0" baseline="0" dirty="0" smtClean="0">
                          <a:ln>
                            <a:noFill/>
                          </a:ln>
                          <a:solidFill>
                            <a:schemeClr val="tx1"/>
                          </a:solidFill>
                          <a:effectLst/>
                          <a:latin typeface="+mn-lt"/>
                          <a:ea typeface="新細明體" pitchFamily="18" charset="-120"/>
                        </a:rPr>
                        <a:t>    Sports</a:t>
                      </a:r>
                      <a:endParaRPr kumimoji="0" lang="zh-HK" altLang="en-US" sz="1500" b="0" i="0" u="none" strike="noStrike" cap="none" normalizeH="0" baseline="0" dirty="0" smtClean="0">
                        <a:ln>
                          <a:noFill/>
                        </a:ln>
                        <a:solidFill>
                          <a:schemeClr val="tx1"/>
                        </a:solidFill>
                        <a:effectLst/>
                        <a:latin typeface="+mn-lt"/>
                        <a:ea typeface="新細明體" pitchFamily="18" charset="-120"/>
                      </a:endParaRPr>
                    </a:p>
                  </a:txBody>
                  <a:tcPr marL="91441" marR="91441" marT="45740" marB="45740"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HK" sz="1500" b="0" i="0" u="none" strike="noStrike" cap="none" normalizeH="0" baseline="0" dirty="0" smtClean="0">
                          <a:ln>
                            <a:noFill/>
                          </a:ln>
                          <a:solidFill>
                            <a:schemeClr val="tx1"/>
                          </a:solidFill>
                          <a:effectLst/>
                          <a:latin typeface="+mn-lt"/>
                          <a:ea typeface="新細明體" pitchFamily="18" charset="-120"/>
                        </a:rPr>
                        <a:t>UL</a:t>
                      </a:r>
                      <a:endParaRPr kumimoji="0" lang="zh-HK" altLang="en-US" sz="1500" b="0" i="0" u="none" strike="noStrike" cap="none" normalizeH="0" baseline="0" dirty="0" smtClean="0">
                        <a:ln>
                          <a:noFill/>
                        </a:ln>
                        <a:solidFill>
                          <a:schemeClr val="tx1"/>
                        </a:solidFill>
                        <a:effectLst/>
                        <a:latin typeface="+mn-lt"/>
                        <a:ea typeface="新細明體" pitchFamily="18" charset="-120"/>
                      </a:endParaRPr>
                    </a:p>
                  </a:txBody>
                  <a:tcPr marL="91441" marR="91441" marT="45740" marB="45740" anchor="ctr" horzOverflow="overflow"/>
                </a:tc>
              </a:tr>
              <a:tr h="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HK" sz="1500" b="0" i="0" u="none" strike="noStrike" cap="none" normalizeH="0" baseline="0" dirty="0" smtClean="0">
                          <a:ln>
                            <a:noFill/>
                          </a:ln>
                          <a:solidFill>
                            <a:schemeClr val="tx1"/>
                          </a:solidFill>
                          <a:effectLst/>
                          <a:latin typeface="+mn-lt"/>
                          <a:ea typeface="新細明體" pitchFamily="18" charset="-120"/>
                        </a:rPr>
                        <a:t>HC10-1085</a:t>
                      </a:r>
                      <a:br>
                        <a:rPr kumimoji="0" lang="en-US" altLang="zh-HK" sz="1500" b="0" i="0" u="none" strike="noStrike" cap="none" normalizeH="0" baseline="0" dirty="0" smtClean="0">
                          <a:ln>
                            <a:noFill/>
                          </a:ln>
                          <a:solidFill>
                            <a:schemeClr val="tx1"/>
                          </a:solidFill>
                          <a:effectLst/>
                          <a:latin typeface="+mn-lt"/>
                          <a:ea typeface="新細明體" pitchFamily="18" charset="-120"/>
                        </a:rPr>
                      </a:br>
                      <a:r>
                        <a:rPr kumimoji="0" lang="en-US" altLang="zh-HK" sz="1500" b="0" i="0" u="none" strike="noStrike" cap="none" normalizeH="0" baseline="0" dirty="0" smtClean="0">
                          <a:ln>
                            <a:noFill/>
                          </a:ln>
                          <a:solidFill>
                            <a:schemeClr val="tx1"/>
                          </a:solidFill>
                          <a:effectLst/>
                          <a:latin typeface="+mn-lt"/>
                          <a:ea typeface="新細明體" pitchFamily="18" charset="-120"/>
                        </a:rPr>
                        <a:t>HQ1-2044</a:t>
                      </a:r>
                      <a:endParaRPr kumimoji="0" lang="zh-HK" altLang="en-US" sz="1500" b="0" i="0" u="none" strike="noStrike" cap="none" normalizeH="0" baseline="0" dirty="0" smtClean="0">
                        <a:ln>
                          <a:noFill/>
                        </a:ln>
                        <a:solidFill>
                          <a:schemeClr val="tx1"/>
                        </a:solidFill>
                        <a:effectLst/>
                        <a:latin typeface="+mn-lt"/>
                        <a:ea typeface="新細明體" pitchFamily="18" charset="-120"/>
                      </a:endParaRPr>
                    </a:p>
                  </a:txBody>
                  <a:tcPr marL="91441" marR="91441" marT="45740" marB="4574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HK" sz="1500" b="0" i="0" u="none" strike="noStrike" cap="none" normalizeH="0" baseline="0" dirty="0" smtClean="0">
                          <a:ln>
                            <a:noFill/>
                          </a:ln>
                          <a:solidFill>
                            <a:schemeClr val="tx1"/>
                          </a:solidFill>
                          <a:effectLst/>
                          <a:latin typeface="+mn-lt"/>
                          <a:ea typeface="新細明體" pitchFamily="18" charset="-120"/>
                        </a:rPr>
                        <a:t>Economic history and conditions</a:t>
                      </a:r>
                      <a:br>
                        <a:rPr kumimoji="0" lang="en-US" altLang="zh-HK" sz="1500" b="0" i="0" u="none" strike="noStrike" cap="none" normalizeH="0" baseline="0" dirty="0" smtClean="0">
                          <a:ln>
                            <a:noFill/>
                          </a:ln>
                          <a:solidFill>
                            <a:schemeClr val="tx1"/>
                          </a:solidFill>
                          <a:effectLst/>
                          <a:latin typeface="+mn-lt"/>
                          <a:ea typeface="新細明體" pitchFamily="18" charset="-120"/>
                        </a:rPr>
                      </a:br>
                      <a:r>
                        <a:rPr kumimoji="0" lang="en-US" altLang="zh-HK" sz="1500" b="0" i="0" u="none" strike="noStrike" cap="none" normalizeH="0" baseline="0" dirty="0" smtClean="0">
                          <a:ln>
                            <a:noFill/>
                          </a:ln>
                          <a:solidFill>
                            <a:schemeClr val="tx1"/>
                          </a:solidFill>
                          <a:effectLst/>
                          <a:latin typeface="+mn-lt"/>
                          <a:ea typeface="新細明體" pitchFamily="18" charset="-120"/>
                        </a:rPr>
                        <a:t>The Family.  Marriage.  Women</a:t>
                      </a:r>
                    </a:p>
                  </a:txBody>
                  <a:tcPr marL="91441" marR="91441" marT="45740" marB="45740"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HK" sz="1500" b="0" i="0" u="none" strike="noStrike" cap="none" normalizeH="0" baseline="0" dirty="0" smtClean="0">
                          <a:ln>
                            <a:noFill/>
                          </a:ln>
                          <a:solidFill>
                            <a:schemeClr val="tx1"/>
                          </a:solidFill>
                          <a:effectLst/>
                          <a:latin typeface="+mn-lt"/>
                          <a:ea typeface="新細明體" pitchFamily="18" charset="-120"/>
                        </a:rPr>
                        <a:t>UL</a:t>
                      </a:r>
                    </a:p>
                  </a:txBody>
                  <a:tcPr marL="91441" marR="91441" marT="45740" marB="45740" anchor="ctr" horzOverflow="overflow"/>
                </a:tc>
              </a:tr>
              <a:tr h="123014">
                <a:tc>
                  <a:txBody>
                    <a:bodyPr/>
                    <a:lstStyle/>
                    <a:p>
                      <a:pPr>
                        <a:spcBef>
                          <a:spcPts val="0"/>
                        </a:spcBef>
                        <a:spcAft>
                          <a:spcPts val="0"/>
                        </a:spcAft>
                      </a:pPr>
                      <a:r>
                        <a:rPr lang="en-US" sz="1500" dirty="0" smtClean="0">
                          <a:solidFill>
                            <a:schemeClr val="tx1"/>
                          </a:solidFill>
                        </a:rPr>
                        <a:t>JC11-605	</a:t>
                      </a:r>
                      <a:endParaRPr lang="en-US" sz="1500" dirty="0">
                        <a:solidFill>
                          <a:schemeClr val="tx1"/>
                        </a:solidFill>
                      </a:endParaRPr>
                    </a:p>
                  </a:txBody>
                  <a:tcPr marL="91441" marR="91441" marT="45740" marB="45740"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Political theory.  The state.  Theories of the state</a:t>
                      </a:r>
                    </a:p>
                  </a:txBody>
                  <a:tcPr marL="91441" marR="91441" marT="45740" marB="45740"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HK" sz="1500" b="0" i="0" u="none" strike="noStrike" cap="none" normalizeH="0" baseline="0" dirty="0" smtClean="0">
                          <a:ln>
                            <a:noFill/>
                          </a:ln>
                          <a:solidFill>
                            <a:schemeClr val="tx1"/>
                          </a:solidFill>
                          <a:effectLst/>
                          <a:latin typeface="+mn-lt"/>
                          <a:ea typeface="新細明體" pitchFamily="18" charset="-120"/>
                        </a:rPr>
                        <a:t>UL</a:t>
                      </a:r>
                      <a:endParaRPr lang="en-US" sz="1500" dirty="0" smtClean="0">
                        <a:solidFill>
                          <a:schemeClr val="tx1"/>
                        </a:solidFill>
                      </a:endParaRPr>
                    </a:p>
                  </a:txBody>
                  <a:tcPr marL="91441" marR="91441" marT="45740" marB="45740" anchor="ctr" horzOverflow="overflow"/>
                </a:tc>
              </a:tr>
              <a:tr h="147734">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500" kern="1200" dirty="0" smtClean="0">
                          <a:solidFill>
                            <a:schemeClr val="tx1"/>
                          </a:solidFill>
                          <a:effectLst/>
                        </a:rPr>
                        <a:t>PA201‑899</a:t>
                      </a:r>
                      <a:br>
                        <a:rPr lang="en-US" sz="1500" kern="1200" dirty="0" smtClean="0">
                          <a:solidFill>
                            <a:schemeClr val="tx1"/>
                          </a:solidFill>
                          <a:effectLst/>
                        </a:rPr>
                      </a:br>
                      <a:r>
                        <a:rPr lang="en-US" sz="1500" kern="1200" dirty="0" smtClean="0">
                          <a:solidFill>
                            <a:schemeClr val="tx1"/>
                          </a:solidFill>
                          <a:effectLst/>
                        </a:rPr>
                        <a:t>PA1000‑1179</a:t>
                      </a:r>
                      <a:endParaRPr kumimoji="0" lang="zh-HK" altLang="en-US" sz="1500" b="0" i="0" u="none" strike="noStrike" cap="none" normalizeH="0" baseline="0" dirty="0" smtClean="0">
                        <a:ln>
                          <a:noFill/>
                        </a:ln>
                        <a:solidFill>
                          <a:schemeClr val="tx1"/>
                        </a:solidFill>
                        <a:effectLst/>
                        <a:latin typeface="+mn-lt"/>
                        <a:ea typeface="新細明體" pitchFamily="18" charset="-12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500" kern="1200" dirty="0" smtClean="0">
                          <a:solidFill>
                            <a:schemeClr val="tx1"/>
                          </a:solidFill>
                          <a:effectLst/>
                        </a:rPr>
                        <a:t>PA3050‑4505</a:t>
                      </a:r>
                      <a:endParaRPr kumimoji="0" lang="en-US" altLang="zh-HK" sz="1500" b="0" i="0" u="none" strike="noStrike" cap="none" normalizeH="0" baseline="0" dirty="0" smtClean="0">
                        <a:ln>
                          <a:noFill/>
                        </a:ln>
                        <a:solidFill>
                          <a:schemeClr val="tx1"/>
                        </a:solidFill>
                        <a:effectLst/>
                        <a:latin typeface="+mn-lt"/>
                        <a:ea typeface="新細明體" pitchFamily="18" charset="-120"/>
                      </a:endParaRPr>
                    </a:p>
                  </a:txBody>
                  <a:tcPr marL="91441" marR="91441" marT="45740" marB="4574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500" kern="1200" dirty="0" smtClean="0">
                          <a:solidFill>
                            <a:schemeClr val="tx1"/>
                          </a:solidFill>
                          <a:effectLst/>
                        </a:rPr>
                        <a:t>Greek philology and language</a:t>
                      </a:r>
                      <a:br>
                        <a:rPr lang="en-US" sz="1500" kern="1200" dirty="0" smtClean="0">
                          <a:solidFill>
                            <a:schemeClr val="tx1"/>
                          </a:solidFill>
                          <a:effectLst/>
                        </a:rPr>
                      </a:br>
                      <a:r>
                        <a:rPr lang="en-US" sz="1500" kern="1200" dirty="0" smtClean="0">
                          <a:solidFill>
                            <a:schemeClr val="tx1"/>
                          </a:solidFill>
                          <a:effectLst/>
                        </a:rPr>
                        <a:t>Medieval and modern Greek language</a:t>
                      </a:r>
                      <a:endParaRPr kumimoji="0" lang="zh-HK" altLang="en-US" sz="1500" b="0" i="0" u="none" strike="noStrike" cap="none" normalizeH="0" baseline="0" dirty="0" smtClean="0">
                        <a:ln>
                          <a:noFill/>
                        </a:ln>
                        <a:solidFill>
                          <a:schemeClr val="tx1"/>
                        </a:solidFill>
                        <a:effectLst/>
                        <a:latin typeface="+mn-lt"/>
                        <a:ea typeface="新細明體" pitchFamily="18" charset="-12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500" kern="1200" dirty="0" smtClean="0">
                          <a:solidFill>
                            <a:schemeClr val="tx1"/>
                          </a:solidFill>
                          <a:effectLst/>
                        </a:rPr>
                        <a:t>Greek literature</a:t>
                      </a:r>
                      <a:endParaRPr kumimoji="0" lang="zh-HK" altLang="en-US" sz="1500" b="0" i="0" u="none" strike="noStrike" cap="none" normalizeH="0" baseline="0" dirty="0" smtClean="0">
                        <a:ln>
                          <a:noFill/>
                        </a:ln>
                        <a:solidFill>
                          <a:schemeClr val="tx1"/>
                        </a:solidFill>
                        <a:effectLst/>
                        <a:latin typeface="+mn-lt"/>
                        <a:ea typeface="新細明體" pitchFamily="18" charset="-120"/>
                      </a:endParaRPr>
                    </a:p>
                  </a:txBody>
                  <a:tcPr marL="91441" marR="91441" marT="45740" marB="45740"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HK" sz="1500" b="0" i="0" u="none" strike="noStrike" cap="none" normalizeH="0" baseline="0" dirty="0" smtClean="0">
                          <a:ln>
                            <a:noFill/>
                          </a:ln>
                          <a:solidFill>
                            <a:schemeClr val="tx1"/>
                          </a:solidFill>
                          <a:effectLst/>
                          <a:latin typeface="+mn-lt"/>
                          <a:ea typeface="新細明體" pitchFamily="18" charset="-120"/>
                        </a:rPr>
                        <a:t>UL</a:t>
                      </a:r>
                      <a:br>
                        <a:rPr kumimoji="0" lang="en-US" altLang="zh-HK" sz="1500" b="0" i="0" u="none" strike="noStrike" cap="none" normalizeH="0" baseline="0" dirty="0" smtClean="0">
                          <a:ln>
                            <a:noFill/>
                          </a:ln>
                          <a:solidFill>
                            <a:schemeClr val="tx1"/>
                          </a:solidFill>
                          <a:effectLst/>
                          <a:latin typeface="+mn-lt"/>
                          <a:ea typeface="新細明體" pitchFamily="18" charset="-120"/>
                        </a:rPr>
                      </a:br>
                      <a:endParaRPr kumimoji="0" lang="zh-HK" altLang="en-US" sz="1500" b="0" i="0" u="none" strike="noStrike" cap="none" normalizeH="0" baseline="0" dirty="0" smtClean="0">
                        <a:ln>
                          <a:noFill/>
                        </a:ln>
                        <a:solidFill>
                          <a:schemeClr val="tx1"/>
                        </a:solidFill>
                        <a:effectLst/>
                        <a:latin typeface="+mn-lt"/>
                        <a:ea typeface="新細明體" pitchFamily="18" charset="-120"/>
                      </a:endParaRPr>
                    </a:p>
                  </a:txBody>
                  <a:tcPr marL="91441" marR="91441" marT="45740" marB="45740" anchor="ctr" horzOverflow="overflow"/>
                </a:tc>
              </a:tr>
              <a:tr h="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HK" sz="1500" b="0" i="0" u="none" strike="noStrike" cap="none" normalizeH="0" baseline="0" dirty="0" smtClean="0">
                          <a:ln>
                            <a:noFill/>
                          </a:ln>
                          <a:solidFill>
                            <a:schemeClr val="tx1"/>
                          </a:solidFill>
                          <a:effectLst/>
                          <a:latin typeface="+mn-lt"/>
                          <a:ea typeface="新細明體" pitchFamily="18" charset="-120"/>
                        </a:rPr>
                        <a:t>U1 900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HK" sz="1500" b="0" i="0" u="none" strike="noStrike" cap="none" normalizeH="0" baseline="0" dirty="0" smtClean="0">
                          <a:ln>
                            <a:noFill/>
                          </a:ln>
                          <a:solidFill>
                            <a:schemeClr val="tx1"/>
                          </a:solidFill>
                          <a:effectLst/>
                          <a:latin typeface="+mn-lt"/>
                          <a:ea typeface="新細明體" pitchFamily="18" charset="-120"/>
                        </a:rPr>
                        <a:t>    U27-43</a:t>
                      </a:r>
                    </a:p>
                  </a:txBody>
                  <a:tcPr marL="91441" marR="91441" marT="45740" marB="4574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HK" sz="1500" b="0" i="0" u="none" strike="noStrike" cap="none" normalizeH="0" baseline="0" dirty="0" smtClean="0">
                          <a:ln>
                            <a:noFill/>
                          </a:ln>
                          <a:solidFill>
                            <a:schemeClr val="tx1"/>
                          </a:solidFill>
                          <a:effectLst/>
                          <a:latin typeface="+mn-lt"/>
                          <a:ea typeface="新細明體" pitchFamily="18" charset="-120"/>
                        </a:rPr>
                        <a:t>Military science (General)</a:t>
                      </a:r>
                      <a:br>
                        <a:rPr kumimoji="0" lang="en-US" altLang="zh-HK" sz="1500" b="0" i="0" u="none" strike="noStrike" cap="none" normalizeH="0" baseline="0" dirty="0" smtClean="0">
                          <a:ln>
                            <a:noFill/>
                          </a:ln>
                          <a:solidFill>
                            <a:schemeClr val="tx1"/>
                          </a:solidFill>
                          <a:effectLst/>
                          <a:latin typeface="+mn-lt"/>
                          <a:ea typeface="新細明體" pitchFamily="18" charset="-120"/>
                        </a:rPr>
                      </a:br>
                      <a:r>
                        <a:rPr kumimoji="0" lang="en-US" altLang="zh-HK" sz="1500" b="0" i="0" u="none" strike="noStrike" cap="none" normalizeH="0" baseline="0" dirty="0" smtClean="0">
                          <a:ln>
                            <a:noFill/>
                          </a:ln>
                          <a:solidFill>
                            <a:schemeClr val="tx1"/>
                          </a:solidFill>
                          <a:effectLst/>
                          <a:latin typeface="+mn-lt"/>
                          <a:ea typeface="新細明體" pitchFamily="18" charset="-120"/>
                        </a:rPr>
                        <a:t>    History of military science</a:t>
                      </a:r>
                    </a:p>
                  </a:txBody>
                  <a:tcPr marL="91441" marR="91441" marT="45740" marB="45740"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HK" sz="1500" b="0" i="0" u="none" strike="noStrike" cap="none" normalizeH="0" baseline="0" dirty="0" smtClean="0">
                          <a:ln>
                            <a:noFill/>
                          </a:ln>
                          <a:solidFill>
                            <a:schemeClr val="tx1"/>
                          </a:solidFill>
                          <a:effectLst/>
                          <a:latin typeface="+mn-lt"/>
                          <a:ea typeface="新細明體" pitchFamily="18" charset="-120"/>
                        </a:rPr>
                        <a:t>UL</a:t>
                      </a:r>
                    </a:p>
                  </a:txBody>
                  <a:tcPr marL="91441" marR="91441" marT="45740" marB="45740" anchor="ctr" horzOverflow="overflow"/>
                </a:tc>
              </a:tr>
            </a:tbl>
          </a:graphicData>
        </a:graphic>
      </p:graphicFrame>
      <p:sp>
        <p:nvSpPr>
          <p:cNvPr id="5"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Ancient Greece </a:t>
            </a:r>
            <a:r>
              <a:rPr lang="en-US" kern="0" dirty="0" smtClean="0">
                <a:solidFill>
                  <a:srgbClr val="003399"/>
                </a:solidFill>
              </a:rPr>
              <a:t>Collection</a:t>
            </a:r>
            <a:endParaRPr lang="en-US" kern="0" dirty="0">
              <a:solidFill>
                <a:srgbClr val="003399"/>
              </a:solidFill>
            </a:endParaRPr>
          </a:p>
        </p:txBody>
      </p:sp>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203848" y="1189365"/>
            <a:ext cx="5308578" cy="4831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6675" name="Rectangle 3"/>
          <p:cNvSpPr txBox="1">
            <a:spLocks noChangeArrowheads="1"/>
          </p:cNvSpPr>
          <p:nvPr/>
        </p:nvSpPr>
        <p:spPr bwMode="auto">
          <a:xfrm>
            <a:off x="519584" y="1117357"/>
            <a:ext cx="7777163" cy="65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pPr>
            <a:r>
              <a:rPr lang="en-US" altLang="zh-HK" sz="2400" dirty="0">
                <a:solidFill>
                  <a:srgbClr val="3333CC"/>
                </a:solidFill>
                <a:latin typeface="+mn-lt"/>
                <a:cs typeface="Times New Roman" pitchFamily="18" charset="0"/>
              </a:rPr>
              <a:t>On the </a:t>
            </a:r>
            <a:r>
              <a:rPr lang="en-US" altLang="zh-HK" sz="2400" dirty="0" smtClean="0">
                <a:solidFill>
                  <a:srgbClr val="3333CC"/>
                </a:solidFill>
                <a:latin typeface="+mn-lt"/>
                <a:cs typeface="Times New Roman" pitchFamily="18" charset="0"/>
              </a:rPr>
              <a:t>2/F</a:t>
            </a:r>
            <a:endParaRPr lang="en-US" altLang="zh-HK" sz="2400" dirty="0">
              <a:solidFill>
                <a:srgbClr val="3333CC"/>
              </a:solidFill>
              <a:latin typeface="+mn-lt"/>
              <a:cs typeface="Times New Roman" pitchFamily="18" charset="0"/>
            </a:endParaRPr>
          </a:p>
          <a:p>
            <a:pPr eaLnBrk="1" hangingPunct="1">
              <a:spcBef>
                <a:spcPct val="0"/>
              </a:spcBef>
            </a:pPr>
            <a:r>
              <a:rPr lang="en-US" altLang="zh-HK" sz="2400" dirty="0">
                <a:solidFill>
                  <a:srgbClr val="3333CC"/>
                </a:solidFill>
                <a:latin typeface="+mn-lt"/>
                <a:cs typeface="Times New Roman" pitchFamily="18" charset="0"/>
              </a:rPr>
              <a:t>Location:  UL</a:t>
            </a:r>
          </a:p>
        </p:txBody>
      </p:sp>
      <p:sp>
        <p:nvSpPr>
          <p:cNvPr id="156676" name="Text Box 8"/>
          <p:cNvSpPr txBox="1">
            <a:spLocks noChangeArrowheads="1"/>
          </p:cNvSpPr>
          <p:nvPr/>
        </p:nvSpPr>
        <p:spPr bwMode="auto">
          <a:xfrm>
            <a:off x="827585" y="6021288"/>
            <a:ext cx="7272808" cy="30777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pPr>
            <a:r>
              <a:rPr lang="en-US" altLang="zh-HK" sz="1400" dirty="0">
                <a:solidFill>
                  <a:schemeClr val="tx1"/>
                </a:solidFill>
                <a:latin typeface="+mn-lt"/>
                <a:cs typeface="Arial" charset="0"/>
              </a:rPr>
              <a:t>For details, please refer to: </a:t>
            </a:r>
            <a:r>
              <a:rPr lang="en-US" altLang="zh-HK" sz="1400" dirty="0">
                <a:solidFill>
                  <a:schemeClr val="tx1"/>
                </a:solidFill>
                <a:latin typeface="+mn-lt"/>
                <a:cs typeface="Arial" charset="0"/>
                <a:hlinkClick r:id="rId3"/>
              </a:rPr>
              <a:t>http://</a:t>
            </a:r>
            <a:r>
              <a:rPr lang="en-US" altLang="zh-HK" sz="1400" dirty="0" smtClean="0">
                <a:solidFill>
                  <a:schemeClr val="tx1"/>
                </a:solidFill>
                <a:latin typeface="+mn-lt"/>
                <a:cs typeface="Arial" charset="0"/>
                <a:hlinkClick r:id="rId3"/>
              </a:rPr>
              <a:t>www.lib.cuhk.edu.hk/floorplan/staticmap.php?lang=en&amp;lib=ul</a:t>
            </a:r>
            <a:r>
              <a:rPr lang="en-US" altLang="zh-HK" sz="1400" dirty="0" smtClean="0">
                <a:solidFill>
                  <a:schemeClr val="tx1"/>
                </a:solidFill>
                <a:latin typeface="+mn-lt"/>
                <a:cs typeface="Arial" charset="0"/>
              </a:rPr>
              <a:t> </a:t>
            </a:r>
            <a:endParaRPr lang="en-US" altLang="zh-HK" sz="1400" dirty="0">
              <a:solidFill>
                <a:schemeClr val="tx1"/>
              </a:solidFill>
              <a:latin typeface="+mn-lt"/>
              <a:cs typeface="Arial" charset="0"/>
            </a:endParaRPr>
          </a:p>
        </p:txBody>
      </p:sp>
      <p:sp>
        <p:nvSpPr>
          <p:cNvPr id="2" name="Slide Number Placeholder 1"/>
          <p:cNvSpPr>
            <a:spLocks noGrp="1"/>
          </p:cNvSpPr>
          <p:nvPr>
            <p:ph type="sldNum" sz="quarter" idx="11"/>
          </p:nvPr>
        </p:nvSpPr>
        <p:spPr/>
        <p:txBody>
          <a:bodyPr/>
          <a:lstStyle/>
          <a:p>
            <a:pPr>
              <a:defRPr/>
            </a:pPr>
            <a:fld id="{DFE01017-3DC3-4B32-BC06-15B8CF05838B}" type="slidenum">
              <a:rPr lang="en-US" smtClean="0"/>
              <a:pPr>
                <a:defRPr/>
              </a:pPr>
              <a:t>15</a:t>
            </a:fld>
            <a:endParaRPr lang="en-US"/>
          </a:p>
        </p:txBody>
      </p:sp>
      <p:sp>
        <p:nvSpPr>
          <p:cNvPr id="3" name="Rectangle 2"/>
          <p:cNvSpPr/>
          <p:nvPr/>
        </p:nvSpPr>
        <p:spPr bwMode="auto">
          <a:xfrm>
            <a:off x="3563888" y="2132856"/>
            <a:ext cx="1728192" cy="7920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9"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sz="3200" kern="0" dirty="0">
                <a:solidFill>
                  <a:srgbClr val="003399"/>
                </a:solidFill>
              </a:rPr>
              <a:t>Location of </a:t>
            </a:r>
            <a:r>
              <a:rPr lang="en-US" sz="3200" kern="0" dirty="0" smtClean="0">
                <a:solidFill>
                  <a:srgbClr val="003399"/>
                </a:solidFill>
              </a:rPr>
              <a:t>History of Greece Collection </a:t>
            </a:r>
            <a:r>
              <a:rPr lang="en-US" sz="3200" kern="0" dirty="0">
                <a:solidFill>
                  <a:srgbClr val="003399"/>
                </a:solidFill>
              </a:rPr>
              <a:t>in UL</a:t>
            </a:r>
          </a:p>
        </p:txBody>
      </p:sp>
      <p:sp>
        <p:nvSpPr>
          <p:cNvPr id="4" name="TextBox 3"/>
          <p:cNvSpPr txBox="1"/>
          <p:nvPr/>
        </p:nvSpPr>
        <p:spPr>
          <a:xfrm>
            <a:off x="524156" y="3140968"/>
            <a:ext cx="2463667" cy="400110"/>
          </a:xfrm>
          <a:prstGeom prst="rect">
            <a:avLst/>
          </a:prstGeom>
          <a:noFill/>
        </p:spPr>
        <p:txBody>
          <a:bodyPr wrap="square" rtlCol="0">
            <a:spAutoFit/>
          </a:bodyPr>
          <a:lstStyle/>
          <a:p>
            <a:r>
              <a:rPr lang="en-US" sz="2000" dirty="0" smtClean="0">
                <a:solidFill>
                  <a:schemeClr val="accent6"/>
                </a:solidFill>
                <a:latin typeface="+mn-lt"/>
              </a:rPr>
              <a:t>History collection: </a:t>
            </a:r>
            <a:endParaRPr lang="en-US" sz="2000" dirty="0">
              <a:solidFill>
                <a:schemeClr val="accent6"/>
              </a:solidFill>
              <a:latin typeface="+mn-lt"/>
            </a:endParaRPr>
          </a:p>
        </p:txBody>
      </p:sp>
      <p:sp>
        <p:nvSpPr>
          <p:cNvPr id="6" name="Rectangle 5"/>
          <p:cNvSpPr/>
          <p:nvPr/>
        </p:nvSpPr>
        <p:spPr bwMode="auto">
          <a:xfrm>
            <a:off x="2555776" y="3212976"/>
            <a:ext cx="360039" cy="317991"/>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7" name="Rectangle 6"/>
          <p:cNvSpPr/>
          <p:nvPr/>
        </p:nvSpPr>
        <p:spPr bwMode="auto">
          <a:xfrm>
            <a:off x="4716016" y="1988840"/>
            <a:ext cx="1728192" cy="720080"/>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solidFill>
                  <a:schemeClr val="accent1">
                    <a:lumMod val="75000"/>
                  </a:schemeClr>
                </a:solidFill>
              </a:ln>
              <a:solidFill>
                <a:schemeClr val="tx1"/>
              </a:solidFill>
              <a:effectLst/>
              <a:latin typeface="Times New Roman" pitchFamily="18" charset="0"/>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txBox="1">
            <a:spLocks noChangeArrowheads="1"/>
          </p:cNvSpPr>
          <p:nvPr/>
        </p:nvSpPr>
        <p:spPr bwMode="auto">
          <a:xfrm>
            <a:off x="539750" y="1052736"/>
            <a:ext cx="8153400" cy="165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buClr>
                <a:srgbClr val="660066"/>
              </a:buClr>
              <a:buSzPct val="90000"/>
              <a:buFont typeface="Wingdings" pitchFamily="2" charset="2"/>
              <a:buChar char="w"/>
              <a:defRPr/>
            </a:pPr>
            <a:r>
              <a:rPr lang="en-US" altLang="zh-TW" dirty="0" smtClean="0">
                <a:solidFill>
                  <a:srgbClr val="663300"/>
                </a:solidFill>
                <a:latin typeface="+mn-lt"/>
                <a:cs typeface="Arial" charset="0"/>
              </a:rPr>
              <a:t>Dictionaries and Encyclopedias </a:t>
            </a:r>
            <a:br>
              <a:rPr lang="en-US" altLang="zh-TW" dirty="0" smtClean="0">
                <a:solidFill>
                  <a:srgbClr val="663300"/>
                </a:solidFill>
                <a:latin typeface="+mn-lt"/>
                <a:cs typeface="Arial" charset="0"/>
              </a:rPr>
            </a:br>
            <a:r>
              <a:rPr lang="zh-TW" altLang="en-US" dirty="0" smtClean="0">
                <a:solidFill>
                  <a:srgbClr val="663300"/>
                </a:solidFill>
                <a:latin typeface="+mn-lt"/>
                <a:ea typeface="文鼎中楷" pitchFamily="65" charset="-120"/>
                <a:cs typeface="Arial" charset="0"/>
              </a:rPr>
              <a:t>字典</a:t>
            </a:r>
            <a:r>
              <a:rPr lang="en-US" altLang="zh-TW" dirty="0" smtClean="0">
                <a:solidFill>
                  <a:srgbClr val="663300"/>
                </a:solidFill>
                <a:latin typeface="+mn-lt"/>
                <a:ea typeface="文鼎中楷" pitchFamily="65" charset="-120"/>
                <a:cs typeface="Arial" charset="0"/>
              </a:rPr>
              <a:t>/</a:t>
            </a:r>
            <a:r>
              <a:rPr lang="zh-TW" altLang="en-US" dirty="0" smtClean="0">
                <a:solidFill>
                  <a:srgbClr val="663300"/>
                </a:solidFill>
                <a:latin typeface="+mn-lt"/>
                <a:ea typeface="文鼎中楷" pitchFamily="65" charset="-120"/>
                <a:cs typeface="Arial" charset="0"/>
              </a:rPr>
              <a:t>百科全書</a:t>
            </a:r>
          </a:p>
          <a:p>
            <a:pPr eaLnBrk="1" hangingPunct="1">
              <a:buClr>
                <a:srgbClr val="660066"/>
              </a:buClr>
              <a:buSzPct val="90000"/>
              <a:buFont typeface="Wingdings" pitchFamily="2" charset="2"/>
              <a:buChar char="w"/>
              <a:defRPr/>
            </a:pPr>
            <a:r>
              <a:rPr lang="en-US" dirty="0">
                <a:solidFill>
                  <a:schemeClr val="accent1"/>
                </a:solidFill>
                <a:latin typeface="+mn-lt"/>
              </a:rPr>
              <a:t>Biographies and </a:t>
            </a:r>
            <a:r>
              <a:rPr lang="en-US" dirty="0" smtClean="0">
                <a:solidFill>
                  <a:schemeClr val="accent1"/>
                </a:solidFill>
                <a:latin typeface="+mn-lt"/>
              </a:rPr>
              <a:t>Bibliographies </a:t>
            </a:r>
            <a:br>
              <a:rPr lang="en-US" dirty="0" smtClean="0">
                <a:solidFill>
                  <a:schemeClr val="accent1"/>
                </a:solidFill>
                <a:latin typeface="+mn-lt"/>
              </a:rPr>
            </a:br>
            <a:r>
              <a:rPr lang="zh-TW" altLang="en-US" dirty="0" smtClean="0">
                <a:solidFill>
                  <a:schemeClr val="accent1"/>
                </a:solidFill>
                <a:latin typeface="+mn-lt"/>
                <a:ea typeface="文鼎中楷" pitchFamily="65" charset="-120"/>
                <a:cs typeface="Arial" charset="0"/>
              </a:rPr>
              <a:t>人物傳記 </a:t>
            </a:r>
            <a:r>
              <a:rPr lang="en-US" altLang="zh-TW" dirty="0" smtClean="0">
                <a:solidFill>
                  <a:schemeClr val="accent1"/>
                </a:solidFill>
                <a:latin typeface="+mn-lt"/>
                <a:ea typeface="文鼎中楷" pitchFamily="65" charset="-120"/>
                <a:cs typeface="Arial" charset="0"/>
              </a:rPr>
              <a:t>/</a:t>
            </a:r>
            <a:r>
              <a:rPr lang="zh-TW" altLang="en-US" dirty="0" smtClean="0">
                <a:solidFill>
                  <a:schemeClr val="accent1"/>
                </a:solidFill>
                <a:latin typeface="+mn-lt"/>
                <a:ea typeface="文鼎中楷" pitchFamily="65" charset="-120"/>
                <a:cs typeface="Arial" charset="0"/>
              </a:rPr>
              <a:t>目錄</a:t>
            </a:r>
          </a:p>
          <a:p>
            <a:pPr eaLnBrk="1" hangingPunct="1">
              <a:buClr>
                <a:srgbClr val="660066"/>
              </a:buClr>
              <a:buSzPct val="90000"/>
              <a:buFont typeface="Wingdings" pitchFamily="2" charset="2"/>
              <a:buChar char="w"/>
              <a:defRPr/>
            </a:pPr>
            <a:r>
              <a:rPr lang="en-US" dirty="0" smtClean="0">
                <a:solidFill>
                  <a:srgbClr val="FF9900"/>
                </a:solidFill>
                <a:latin typeface="+mn-lt"/>
                <a:cs typeface="Arial" charset="0"/>
              </a:rPr>
              <a:t>Atlas</a:t>
            </a:r>
            <a:r>
              <a:rPr lang="zh-TW" altLang="en-US" dirty="0" smtClean="0">
                <a:solidFill>
                  <a:srgbClr val="FF9900"/>
                </a:solidFill>
                <a:latin typeface="+mn-lt"/>
                <a:cs typeface="Arial" charset="0"/>
              </a:rPr>
              <a:t> </a:t>
            </a:r>
            <a:r>
              <a:rPr lang="zh-TW" altLang="en-US" dirty="0" smtClean="0">
                <a:solidFill>
                  <a:srgbClr val="FF9900"/>
                </a:solidFill>
                <a:latin typeface="+mn-lt"/>
                <a:ea typeface="文鼎中楷" pitchFamily="65" charset="-120"/>
                <a:cs typeface="Arial" charset="0"/>
              </a:rPr>
              <a:t>地圖</a:t>
            </a:r>
          </a:p>
          <a:p>
            <a:pPr eaLnBrk="1" hangingPunct="1">
              <a:buClr>
                <a:srgbClr val="660066"/>
              </a:buClr>
              <a:buSzPct val="90000"/>
              <a:buFont typeface="Wingdings" pitchFamily="2" charset="2"/>
              <a:buChar char="w"/>
              <a:defRPr/>
            </a:pPr>
            <a:endParaRPr lang="zh-TW" altLang="en-US" dirty="0" smtClean="0">
              <a:solidFill>
                <a:schemeClr val="tx1"/>
              </a:solidFill>
              <a:latin typeface="Calibri" pitchFamily="34" charset="0"/>
              <a:cs typeface="Arial" charset="0"/>
            </a:endParaRPr>
          </a:p>
          <a:p>
            <a:pPr eaLnBrk="1" hangingPunct="1">
              <a:buClr>
                <a:srgbClr val="660066"/>
              </a:buClr>
              <a:buSzPct val="90000"/>
              <a:buFont typeface="Wingdings" pitchFamily="2" charset="2"/>
              <a:buChar char="w"/>
              <a:defRPr/>
            </a:pPr>
            <a:endParaRPr lang="en-US" altLang="zh-TW" dirty="0" smtClean="0">
              <a:solidFill>
                <a:schemeClr val="tx1"/>
              </a:solidFill>
              <a:latin typeface="Calibri" pitchFamily="34" charset="0"/>
              <a:cs typeface="Arial" charset="0"/>
            </a:endParaRPr>
          </a:p>
        </p:txBody>
      </p:sp>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16</a:t>
            </a:fld>
            <a:endParaRPr lang="en-US"/>
          </a:p>
        </p:txBody>
      </p:sp>
      <p:pic>
        <p:nvPicPr>
          <p:cNvPr id="17" name="Picture 2" descr="C:\Users\kcfung_lib\Desktop\index.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3933056"/>
            <a:ext cx="1800200" cy="223627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Reference Tools</a:t>
            </a:r>
          </a:p>
        </p:txBody>
      </p:sp>
      <p:pic>
        <p:nvPicPr>
          <p:cNvPr id="8" name="Picture 2" descr="C:\Users\kcfung_lib\Desktop\index (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92294" y="3933055"/>
            <a:ext cx="1543802" cy="2253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cfung_lib\Desktop\index (7).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83842" y="3933055"/>
            <a:ext cx="1612494" cy="2271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kcfung_lib\Desktop\index (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85550" y="4641446"/>
            <a:ext cx="2026810" cy="1753191"/>
          </a:xfrm>
          <a:prstGeom prst="rect">
            <a:avLst/>
          </a:prstGeom>
          <a:noFill/>
          <a:extLst>
            <a:ext uri="{909E8E84-426E-40DD-AFC4-6F175D3DCCD1}">
              <a14:hiddenFill xmlns:a14="http://schemas.microsoft.com/office/drawing/2010/main">
                <a:solidFill>
                  <a:srgbClr val="FFFFFF"/>
                </a:solidFill>
              </a14:hiddenFill>
            </a:ext>
          </a:extLst>
        </p:spPr>
      </p:pic>
      <p:pic>
        <p:nvPicPr>
          <p:cNvPr id="159751" name="Picture 7" descr="cov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460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2" name="Picture 9" descr="cov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1063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17</a:t>
            </a:fld>
            <a:endParaRPr lang="en-US"/>
          </a:p>
        </p:txBody>
      </p:sp>
      <p:pic>
        <p:nvPicPr>
          <p:cNvPr id="17" name="Picture 4" descr="C:\Users\kcfung_lib\Desktop\index (2).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73634" y="980728"/>
            <a:ext cx="1174630" cy="18002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altLang="zh-HK" dirty="0">
                <a:solidFill>
                  <a:srgbClr val="663300"/>
                </a:solidFill>
              </a:rPr>
              <a:t>Dictionaries &amp; Encyclopedias</a:t>
            </a:r>
            <a:r>
              <a:rPr lang="en-US" altLang="zh-HK" dirty="0"/>
              <a:t> </a:t>
            </a:r>
            <a:endParaRPr lang="en-US" kern="0" dirty="0"/>
          </a:p>
        </p:txBody>
      </p:sp>
      <p:sp>
        <p:nvSpPr>
          <p:cNvPr id="10" name="Content Placeholder 2"/>
          <p:cNvSpPr txBox="1">
            <a:spLocks/>
          </p:cNvSpPr>
          <p:nvPr/>
        </p:nvSpPr>
        <p:spPr>
          <a:xfrm>
            <a:off x="554038" y="1052736"/>
            <a:ext cx="5373332" cy="5329014"/>
          </a:xfrm>
          <a:prstGeom prst="rect">
            <a:avLst/>
          </a:prstGeom>
        </p:spPr>
        <p:txBody>
          <a:bodyPr/>
          <a:lst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r>
              <a:rPr lang="en-US" sz="2800" b="1" kern="0" dirty="0"/>
              <a:t>Dictionary of Greek and Latin authors and texts</a:t>
            </a:r>
            <a:r>
              <a:rPr lang="en-US" sz="2800" kern="0" dirty="0"/>
              <a:t/>
            </a:r>
            <a:br>
              <a:rPr lang="en-US" sz="2800" kern="0" dirty="0"/>
            </a:br>
            <a:r>
              <a:rPr lang="en-US" sz="2400" i="1" kern="0" dirty="0"/>
              <a:t>(</a:t>
            </a:r>
            <a:r>
              <a:rPr lang="en-US" sz="2400" i="1" kern="0" dirty="0" err="1"/>
              <a:t>ulr</a:t>
            </a:r>
            <a:r>
              <a:rPr lang="en-US" sz="2400" i="1" kern="0" dirty="0"/>
              <a:t>: PA31 .G4713 2009) </a:t>
            </a:r>
          </a:p>
          <a:p>
            <a:r>
              <a:rPr lang="en-US" sz="2800" b="1" kern="0" dirty="0"/>
              <a:t>Encyclopedia of ancient Greece</a:t>
            </a:r>
            <a:r>
              <a:rPr lang="en-US" sz="2800" kern="0" dirty="0"/>
              <a:t/>
            </a:r>
            <a:br>
              <a:rPr lang="en-US" sz="2800" kern="0" dirty="0"/>
            </a:br>
            <a:r>
              <a:rPr lang="en-US" sz="2400" i="1" kern="0" dirty="0"/>
              <a:t>(</a:t>
            </a:r>
            <a:r>
              <a:rPr lang="en-US" sz="2400" i="1" kern="0" dirty="0" err="1"/>
              <a:t>ulr</a:t>
            </a:r>
            <a:r>
              <a:rPr lang="en-US" sz="2400" i="1" kern="0" dirty="0"/>
              <a:t>: DF16 .E52 2006)</a:t>
            </a:r>
          </a:p>
          <a:p>
            <a:r>
              <a:rPr lang="en-US" sz="2800" b="1" kern="0" dirty="0"/>
              <a:t>Encyclopedia of Greece and the Hellenic tradition</a:t>
            </a:r>
            <a:r>
              <a:rPr lang="en-US" sz="2800" kern="0" dirty="0"/>
              <a:t/>
            </a:r>
            <a:br>
              <a:rPr lang="en-US" sz="2800" kern="0" dirty="0"/>
            </a:br>
            <a:r>
              <a:rPr lang="en-US" sz="2400" i="1" kern="0" dirty="0"/>
              <a:t>(</a:t>
            </a:r>
            <a:r>
              <a:rPr lang="en-US" sz="2400" i="1" kern="0" dirty="0" err="1"/>
              <a:t>ulr</a:t>
            </a:r>
            <a:r>
              <a:rPr lang="en-US" sz="2400" i="1" kern="0" dirty="0"/>
              <a:t>: DF757 .E53 2000)</a:t>
            </a:r>
          </a:p>
          <a:p>
            <a:r>
              <a:rPr lang="en-US" sz="2800" b="1" kern="0" dirty="0"/>
              <a:t>The Oxford encyclopedia of ancient Greece and Rome</a:t>
            </a:r>
            <a:r>
              <a:rPr lang="en-US" sz="2800" kern="0" dirty="0"/>
              <a:t/>
            </a:r>
            <a:br>
              <a:rPr lang="en-US" sz="2800" kern="0" dirty="0"/>
            </a:br>
            <a:r>
              <a:rPr lang="en-US" sz="2400" i="1" kern="0" dirty="0"/>
              <a:t>(</a:t>
            </a:r>
            <a:r>
              <a:rPr lang="en-US" sz="2400" i="1" kern="0" dirty="0" err="1"/>
              <a:t>ulr</a:t>
            </a:r>
            <a:r>
              <a:rPr lang="en-US" sz="2400" i="1" kern="0" dirty="0"/>
              <a:t>: DE5 .O95 2010)</a:t>
            </a:r>
          </a:p>
        </p:txBody>
      </p:sp>
      <p:pic>
        <p:nvPicPr>
          <p:cNvPr id="12" name="Picture 2" descr="C:\Users\kcfung_lib\Desktop\index.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10879" y="1910350"/>
            <a:ext cx="1201481" cy="14925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kcfung_lib\Desktop\index (5).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379817" y="2996952"/>
            <a:ext cx="1152623" cy="1496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18</a:t>
            </a:fld>
            <a:endParaRPr lang="en-US"/>
          </a:p>
        </p:txBody>
      </p:sp>
      <p:pic>
        <p:nvPicPr>
          <p:cNvPr id="6" name="Picture 5" descr="C:\Users\kcfung_lib\Desktop\index (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77593" y="4513816"/>
            <a:ext cx="1282239" cy="199570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kcfung_lib\Desktop\index (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144" y="4504374"/>
            <a:ext cx="1384365" cy="202097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dirty="0">
                <a:solidFill>
                  <a:schemeClr val="accent1"/>
                </a:solidFill>
              </a:rPr>
              <a:t>Biographies and Bibliographies</a:t>
            </a:r>
            <a:endParaRPr lang="en-US" kern="0" dirty="0"/>
          </a:p>
        </p:txBody>
      </p:sp>
      <p:sp>
        <p:nvSpPr>
          <p:cNvPr id="8" name="Content Placeholder 2"/>
          <p:cNvSpPr txBox="1">
            <a:spLocks/>
          </p:cNvSpPr>
          <p:nvPr/>
        </p:nvSpPr>
        <p:spPr>
          <a:xfrm>
            <a:off x="554038" y="1052736"/>
            <a:ext cx="8122418" cy="5329014"/>
          </a:xfrm>
          <a:prstGeom prst="rect">
            <a:avLst/>
          </a:prstGeom>
        </p:spPr>
        <p:txBody>
          <a:bodyPr/>
          <a:lst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r>
              <a:rPr lang="en-US" sz="2800" b="1" kern="0" dirty="0"/>
              <a:t>A bibliography of works on Medieval communication </a:t>
            </a:r>
            <a:br>
              <a:rPr lang="en-US" sz="2800" b="1" kern="0" dirty="0"/>
            </a:br>
            <a:r>
              <a:rPr lang="en-US" sz="2400" i="1" kern="0" dirty="0"/>
              <a:t>(</a:t>
            </a:r>
            <a:r>
              <a:rPr lang="en-US" sz="2400" i="1" kern="0" dirty="0" err="1"/>
              <a:t>ulr</a:t>
            </a:r>
            <a:r>
              <a:rPr lang="en-US" sz="2400" i="1" kern="0" dirty="0"/>
              <a:t>: Z5630 .M57 2012)</a:t>
            </a:r>
          </a:p>
          <a:p>
            <a:r>
              <a:rPr lang="en-US" sz="2800" b="1" kern="0" dirty="0"/>
              <a:t>A dictionary of Greek and Roman biography and mythology</a:t>
            </a:r>
            <a:br>
              <a:rPr lang="en-US" sz="2800" b="1" kern="0" dirty="0"/>
            </a:br>
            <a:r>
              <a:rPr lang="en-US" sz="2400" i="1" kern="0" dirty="0"/>
              <a:t>(</a:t>
            </a:r>
            <a:r>
              <a:rPr lang="en-US" sz="2400" i="1" kern="0" dirty="0" err="1"/>
              <a:t>ulr</a:t>
            </a:r>
            <a:r>
              <a:rPr lang="en-US" sz="2400" i="1" kern="0" dirty="0"/>
              <a:t>: DE5 .D52 2007)</a:t>
            </a:r>
          </a:p>
          <a:p>
            <a:r>
              <a:rPr lang="en-US" sz="2800" b="1" kern="0" dirty="0"/>
              <a:t>Who's who in the Greek world</a:t>
            </a:r>
            <a:br>
              <a:rPr lang="en-US" sz="2800" b="1" kern="0" dirty="0"/>
            </a:br>
            <a:r>
              <a:rPr lang="en-US" sz="2400" i="1" kern="0" dirty="0"/>
              <a:t>(</a:t>
            </a:r>
            <a:r>
              <a:rPr lang="en-US" sz="2400" i="1" kern="0" dirty="0" err="1"/>
              <a:t>ulr</a:t>
            </a:r>
            <a:r>
              <a:rPr lang="en-US" sz="2400" i="1" kern="0" dirty="0"/>
              <a:t>: DE7 .H39 2002)</a:t>
            </a:r>
          </a:p>
          <a:p>
            <a:endParaRPr lang="en-US" sz="2800" b="1" kern="0" dirty="0"/>
          </a:p>
        </p:txBody>
      </p:sp>
      <p:pic>
        <p:nvPicPr>
          <p:cNvPr id="2052" name="Picture 4" descr="http://syndetics.com/index.aspx?isbn=9781845110024/LC.JPG&amp;client=uohkch&amp;popup=n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3122" y="4513816"/>
            <a:ext cx="1416950" cy="1995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02A91C91-36A5-4CF1-B0F0-EAFDB84C3581}" type="slidenum">
              <a:rPr lang="en-US" smtClean="0"/>
              <a:pPr>
                <a:defRPr/>
              </a:pPr>
              <a:t>19</a:t>
            </a:fld>
            <a:endParaRPr lang="en-US" dirty="0"/>
          </a:p>
        </p:txBody>
      </p:sp>
      <p:pic>
        <p:nvPicPr>
          <p:cNvPr id="6146" name="Picture 2" descr="C:\Users\kcfung_lib\Desktop\index (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4391" y="3068960"/>
            <a:ext cx="2226001" cy="313521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pPr>
              <a:defRPr/>
            </a:pPr>
            <a:r>
              <a:rPr lang="en-US" kern="0" dirty="0">
                <a:solidFill>
                  <a:srgbClr val="FF6600"/>
                </a:solidFill>
                <a:cs typeface="Arial" charset="0"/>
              </a:rPr>
              <a:t>Atlas</a:t>
            </a:r>
            <a:endParaRPr lang="en-US" sz="7200" kern="0" dirty="0"/>
          </a:p>
        </p:txBody>
      </p:sp>
      <p:sp>
        <p:nvSpPr>
          <p:cNvPr id="15" name="Content Placeholder 2"/>
          <p:cNvSpPr txBox="1">
            <a:spLocks/>
          </p:cNvSpPr>
          <p:nvPr/>
        </p:nvSpPr>
        <p:spPr>
          <a:xfrm>
            <a:off x="554038" y="1052736"/>
            <a:ext cx="5890170" cy="5329014"/>
          </a:xfrm>
          <a:prstGeom prst="rect">
            <a:avLst/>
          </a:prstGeom>
        </p:spPr>
        <p:txBody>
          <a:bodyPr/>
          <a:lst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r>
              <a:rPr lang="en-US" sz="2800" b="1" kern="0" dirty="0"/>
              <a:t>Atlas of the Greek and Roman world in antiquity</a:t>
            </a:r>
            <a:br>
              <a:rPr lang="en-US" sz="2800" b="1" kern="0" dirty="0"/>
            </a:br>
            <a:r>
              <a:rPr lang="en-US" sz="2400" i="1" kern="0" dirty="0"/>
              <a:t>(</a:t>
            </a:r>
            <a:r>
              <a:rPr lang="en-US" sz="2400" i="1" kern="0" dirty="0" err="1"/>
              <a:t>ula</a:t>
            </a:r>
            <a:r>
              <a:rPr lang="en-US" sz="2400" i="1" kern="0" dirty="0"/>
              <a:t>: G1033.A84)</a:t>
            </a:r>
          </a:p>
          <a:p>
            <a:r>
              <a:rPr lang="en-US" sz="2800" b="1" kern="0" dirty="0"/>
              <a:t>Barrington atlas of the Greek and Roman world</a:t>
            </a:r>
            <a:br>
              <a:rPr lang="en-US" sz="2800" b="1" kern="0" dirty="0"/>
            </a:br>
            <a:r>
              <a:rPr lang="en-US" sz="2400" i="1" kern="0" dirty="0"/>
              <a:t>(</a:t>
            </a:r>
            <a:r>
              <a:rPr lang="en-US" sz="2400" i="1" kern="0" dirty="0" err="1"/>
              <a:t>ulrf</a:t>
            </a:r>
            <a:r>
              <a:rPr lang="en-US" sz="2400" i="1" kern="0" dirty="0"/>
              <a:t> G1033 .B3 2000)</a:t>
            </a:r>
          </a:p>
          <a:p>
            <a:endParaRPr lang="en-US" sz="2800" b="1" kern="0" dirty="0"/>
          </a:p>
          <a:p>
            <a:endParaRPr lang="en-US" sz="2800" b="1" kern="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038" y="473993"/>
            <a:ext cx="7916862" cy="866775"/>
          </a:xfrm>
        </p:spPr>
        <p:txBody>
          <a:bodyPr/>
          <a:lstStyle/>
          <a:p>
            <a:r>
              <a:rPr lang="en-US" dirty="0">
                <a:solidFill>
                  <a:srgbClr val="003399"/>
                </a:solidFill>
              </a:rPr>
              <a:t>Content</a:t>
            </a:r>
          </a:p>
        </p:txBody>
      </p:sp>
      <p:sp>
        <p:nvSpPr>
          <p:cNvPr id="3" name="Content Placeholder 2"/>
          <p:cNvSpPr>
            <a:spLocks noGrp="1"/>
          </p:cNvSpPr>
          <p:nvPr>
            <p:ph idx="1"/>
          </p:nvPr>
        </p:nvSpPr>
        <p:spPr/>
        <p:txBody>
          <a:bodyPr/>
          <a:lstStyle/>
          <a:p>
            <a:pPr>
              <a:lnSpc>
                <a:spcPct val="150000"/>
              </a:lnSpc>
            </a:pPr>
            <a:r>
              <a:rPr lang="en-US" dirty="0"/>
              <a:t>General Library Services</a:t>
            </a:r>
          </a:p>
          <a:p>
            <a:pPr>
              <a:lnSpc>
                <a:spcPct val="150000"/>
              </a:lnSpc>
            </a:pPr>
            <a:r>
              <a:rPr lang="en-US" dirty="0"/>
              <a:t>Print </a:t>
            </a:r>
            <a:r>
              <a:rPr lang="en-US" dirty="0" smtClean="0"/>
              <a:t>Collection on Ancient </a:t>
            </a:r>
            <a:r>
              <a:rPr lang="en-US" dirty="0"/>
              <a:t>Greece</a:t>
            </a:r>
          </a:p>
          <a:p>
            <a:pPr>
              <a:lnSpc>
                <a:spcPct val="150000"/>
              </a:lnSpc>
            </a:pPr>
            <a:r>
              <a:rPr lang="en-US" dirty="0"/>
              <a:t>Electronic Resources on Ancient </a:t>
            </a:r>
            <a:r>
              <a:rPr lang="en-US" dirty="0" smtClean="0"/>
              <a:t>Greece</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DFE01017-3DC3-4B32-BC06-15B8CF05838B}" type="slidenum">
              <a:rPr lang="en-US" smtClean="0"/>
              <a:pPr>
                <a:defRPr/>
              </a:pPr>
              <a:t>2</a:t>
            </a:fld>
            <a:endParaRPr lang="en-US"/>
          </a:p>
        </p:txBody>
      </p:sp>
    </p:spTree>
    <p:extLst>
      <p:ext uri="{BB962C8B-B14F-4D97-AF65-F5344CB8AC3E}">
        <p14:creationId xmlns:p14="http://schemas.microsoft.com/office/powerpoint/2010/main" val="1454340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34233"/>
            <a:ext cx="8784976" cy="866775"/>
          </a:xfrm>
        </p:spPr>
        <p:txBody>
          <a:bodyPr/>
          <a:lstStyle/>
          <a:p>
            <a:r>
              <a:rPr lang="en-US" sz="3900" dirty="0">
                <a:solidFill>
                  <a:srgbClr val="003399"/>
                </a:solidFill>
              </a:rPr>
              <a:t>Electronic Resources on Ancient </a:t>
            </a:r>
            <a:r>
              <a:rPr lang="en-US" sz="3900" dirty="0" smtClean="0">
                <a:solidFill>
                  <a:srgbClr val="003399"/>
                </a:solidFill>
              </a:rPr>
              <a:t>Greece</a:t>
            </a:r>
            <a:endParaRPr lang="en-US" sz="3900" dirty="0">
              <a:solidFill>
                <a:srgbClr val="003399"/>
              </a:solidFill>
            </a:endParaRPr>
          </a:p>
        </p:txBody>
      </p:sp>
      <p:sp>
        <p:nvSpPr>
          <p:cNvPr id="4" name="Slide Number Placeholder 3"/>
          <p:cNvSpPr>
            <a:spLocks noGrp="1"/>
          </p:cNvSpPr>
          <p:nvPr>
            <p:ph type="sldNum" sz="quarter" idx="11"/>
          </p:nvPr>
        </p:nvSpPr>
        <p:spPr/>
        <p:txBody>
          <a:bodyPr/>
          <a:lstStyle/>
          <a:p>
            <a:pPr>
              <a:defRPr/>
            </a:pPr>
            <a:fld id="{DFE01017-3DC3-4B32-BC06-15B8CF05838B}" type="slidenum">
              <a:rPr lang="en-US" smtClean="0"/>
              <a:pPr>
                <a:defRPr/>
              </a:pPr>
              <a:t>20</a:t>
            </a:fld>
            <a:endParaRPr lang="en-US"/>
          </a:p>
        </p:txBody>
      </p:sp>
    </p:spTree>
    <p:extLst>
      <p:ext uri="{BB962C8B-B14F-4D97-AF65-F5344CB8AC3E}">
        <p14:creationId xmlns:p14="http://schemas.microsoft.com/office/powerpoint/2010/main" val="4143566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hlinkClick r:id="" action="ppaction://noaction" highlightClick="1"/>
          </p:cNvPr>
          <p:cNvSpPr txBox="1">
            <a:spLocks noChangeArrowheads="1"/>
          </p:cNvSpPr>
          <p:nvPr/>
        </p:nvSpPr>
        <p:spPr bwMode="auto">
          <a:xfrm>
            <a:off x="683568" y="5445224"/>
            <a:ext cx="73437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altLang="zh-HK" sz="2000" b="1" dirty="0" smtClean="0">
                <a:solidFill>
                  <a:srgbClr val="FF0000"/>
                </a:solidFill>
                <a:latin typeface="+mn-lt"/>
              </a:rPr>
              <a:t>Warning:</a:t>
            </a:r>
            <a:r>
              <a:rPr lang="en-US" altLang="zh-HK" sz="2000" b="1"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n-lt"/>
              </a:rPr>
              <a:t> </a:t>
            </a:r>
            <a:r>
              <a:rPr lang="en-US" altLang="zh-HK" sz="2000" dirty="0" smtClean="0">
                <a:latin typeface="+mn-lt"/>
                <a:hlinkClick r:id="rId2"/>
              </a:rPr>
              <a:t>Excessive downloading </a:t>
            </a:r>
            <a:r>
              <a:rPr lang="en-US" altLang="zh-HK" sz="2000" dirty="0" smtClean="0">
                <a:latin typeface="+mn-lt"/>
              </a:rPr>
              <a:t>is prohibited. Click </a:t>
            </a:r>
            <a:r>
              <a:rPr lang="en-US" altLang="zh-HK" sz="2000" dirty="0" smtClean="0">
                <a:latin typeface="+mn-lt"/>
                <a:hlinkClick r:id="rId2"/>
              </a:rPr>
              <a:t>here</a:t>
            </a:r>
            <a:r>
              <a:rPr lang="en-US" altLang="zh-HK" sz="2000" dirty="0" smtClean="0">
                <a:latin typeface="+mn-lt"/>
              </a:rPr>
              <a:t> to read the Library Regulation on Systematic or Excessive Downloading. </a:t>
            </a:r>
          </a:p>
        </p:txBody>
      </p:sp>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21</a:t>
            </a:fld>
            <a:endParaRPr lang="en-US" dirty="0"/>
          </a:p>
        </p:txBody>
      </p:sp>
      <p:sp>
        <p:nvSpPr>
          <p:cNvPr id="7"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Electronic Resources</a:t>
            </a:r>
          </a:p>
        </p:txBody>
      </p:sp>
      <p:sp>
        <p:nvSpPr>
          <p:cNvPr id="8" name="Content Placeholder 2"/>
          <p:cNvSpPr txBox="1">
            <a:spLocks/>
          </p:cNvSpPr>
          <p:nvPr/>
        </p:nvSpPr>
        <p:spPr>
          <a:xfrm>
            <a:off x="554038" y="1052736"/>
            <a:ext cx="7916862" cy="5329014"/>
          </a:xfrm>
          <a:prstGeom prst="rect">
            <a:avLst/>
          </a:prstGeom>
        </p:spPr>
        <p:txBody>
          <a:bodyPr/>
          <a:lst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pPr>
              <a:spcBef>
                <a:spcPts val="0"/>
              </a:spcBef>
            </a:pPr>
            <a:r>
              <a:rPr lang="en-US" sz="2800" b="1" kern="0" dirty="0"/>
              <a:t>Databases (768)</a:t>
            </a:r>
          </a:p>
          <a:p>
            <a:pPr lvl="1">
              <a:spcBef>
                <a:spcPts val="0"/>
              </a:spcBef>
            </a:pPr>
            <a:r>
              <a:rPr lang="en-US" sz="2400" kern="0" dirty="0"/>
              <a:t>Article Databases </a:t>
            </a:r>
            <a:endParaRPr lang="en-US" sz="2400" kern="0" dirty="0" smtClean="0"/>
          </a:p>
          <a:p>
            <a:pPr lvl="2">
              <a:spcBef>
                <a:spcPts val="0"/>
              </a:spcBef>
              <a:buFont typeface="Wingdings" panose="05000000000000000000" pitchFamily="2" charset="2"/>
              <a:buChar char="Ø"/>
            </a:pPr>
            <a:r>
              <a:rPr lang="en-US" sz="2000" kern="0" dirty="0" smtClean="0"/>
              <a:t>e.g. Academic Search Premier </a:t>
            </a:r>
            <a:endParaRPr lang="en-US" sz="2000" kern="0" dirty="0"/>
          </a:p>
          <a:p>
            <a:pPr lvl="1">
              <a:spcBef>
                <a:spcPts val="0"/>
              </a:spcBef>
            </a:pPr>
            <a:r>
              <a:rPr lang="en-US" sz="2400" kern="0" dirty="0" smtClean="0"/>
              <a:t>Encyclopedias </a:t>
            </a:r>
            <a:r>
              <a:rPr lang="en-US" sz="2400" kern="0" dirty="0"/>
              <a:t>&amp; Dictionaries</a:t>
            </a:r>
          </a:p>
          <a:p>
            <a:pPr lvl="2">
              <a:spcBef>
                <a:spcPts val="0"/>
              </a:spcBef>
              <a:buFont typeface="Wingdings" panose="05000000000000000000" pitchFamily="2" charset="2"/>
              <a:buChar char="Ø"/>
            </a:pPr>
            <a:r>
              <a:rPr lang="en-US" sz="2000" kern="0" dirty="0"/>
              <a:t>e.g. Oxford Reference Online </a:t>
            </a:r>
            <a:r>
              <a:rPr lang="en-US" sz="2000" kern="0" dirty="0" smtClean="0"/>
              <a:t>Premium</a:t>
            </a:r>
            <a:endParaRPr lang="en-US" sz="2000" kern="0" dirty="0"/>
          </a:p>
          <a:p>
            <a:pPr lvl="1">
              <a:spcBef>
                <a:spcPts val="0"/>
              </a:spcBef>
            </a:pPr>
            <a:r>
              <a:rPr lang="en-US" sz="2400" kern="0" dirty="0"/>
              <a:t>Image &amp; Sound Databases</a:t>
            </a:r>
          </a:p>
          <a:p>
            <a:pPr>
              <a:spcBef>
                <a:spcPts val="0"/>
              </a:spcBef>
            </a:pPr>
            <a:r>
              <a:rPr lang="en-US" sz="2800" b="1" kern="0" dirty="0"/>
              <a:t>E-Journals (133,611)</a:t>
            </a:r>
          </a:p>
          <a:p>
            <a:pPr lvl="1">
              <a:spcBef>
                <a:spcPts val="0"/>
              </a:spcBef>
            </a:pPr>
            <a:r>
              <a:rPr lang="en-US" sz="2400" kern="0" dirty="0"/>
              <a:t>Browse by subject </a:t>
            </a:r>
            <a:r>
              <a:rPr lang="en-US" sz="2400" kern="0" dirty="0" smtClean="0"/>
              <a:t>“History”</a:t>
            </a:r>
            <a:endParaRPr lang="en-US" sz="2400" kern="0" dirty="0"/>
          </a:p>
          <a:p>
            <a:pPr>
              <a:spcBef>
                <a:spcPts val="0"/>
              </a:spcBef>
            </a:pPr>
            <a:r>
              <a:rPr lang="en-US" sz="2800" b="1" kern="0" dirty="0"/>
              <a:t>E-Books (4,019,735)</a:t>
            </a:r>
          </a:p>
          <a:p>
            <a:pPr>
              <a:spcBef>
                <a:spcPts val="0"/>
              </a:spcBef>
            </a:pPr>
            <a:r>
              <a:rPr lang="en-US" sz="2800" b="1" kern="0" dirty="0" smtClean="0"/>
              <a:t>E-News</a:t>
            </a:r>
            <a:endParaRPr lang="en-US" sz="2800" b="1" kern="0" dirty="0"/>
          </a:p>
          <a:p>
            <a:pPr>
              <a:spcBef>
                <a:spcPts val="0"/>
              </a:spcBef>
            </a:pPr>
            <a:r>
              <a:rPr lang="en-US" sz="2800" b="1" kern="0" dirty="0"/>
              <a:t>CUHK Library Digital Initiative (DAO</a:t>
            </a:r>
            <a:r>
              <a:rPr lang="en-US" sz="2800" b="1" kern="0" dirty="0" smtClean="0"/>
              <a:t>)</a:t>
            </a:r>
            <a:endParaRPr lang="en-US" sz="2800" b="1" kern="0" dirty="0"/>
          </a:p>
        </p:txBody>
      </p:sp>
    </p:spTree>
    <p:extLst>
      <p:ext uri="{BB962C8B-B14F-4D97-AF65-F5344CB8AC3E}">
        <p14:creationId xmlns:p14="http://schemas.microsoft.com/office/powerpoint/2010/main" val="326700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5012" y="362831"/>
            <a:ext cx="7725420" cy="630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lide Number Placeholder 3"/>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defRPr/>
            </a:pPr>
            <a:fld id="{53DE591D-D236-485F-A43B-D317BC4D8A8D}" type="slidenum">
              <a:rPr lang="en-US" altLang="en-US" sz="1400" smtClean="0">
                <a:solidFill>
                  <a:schemeClr val="bg2"/>
                </a:solidFill>
              </a:rPr>
              <a:pPr eaLnBrk="1" hangingPunct="1">
                <a:spcBef>
                  <a:spcPct val="0"/>
                </a:spcBef>
                <a:buFontTx/>
                <a:buNone/>
                <a:defRPr/>
              </a:pPr>
              <a:t>22</a:t>
            </a:fld>
            <a:endParaRPr lang="en-US" altLang="en-US" sz="1400" smtClean="0">
              <a:solidFill>
                <a:schemeClr val="bg2"/>
              </a:solidFill>
            </a:endParaRPr>
          </a:p>
        </p:txBody>
      </p:sp>
      <p:sp>
        <p:nvSpPr>
          <p:cNvPr id="17" name="Rectangle 16"/>
          <p:cNvSpPr/>
          <p:nvPr/>
        </p:nvSpPr>
        <p:spPr>
          <a:xfrm>
            <a:off x="4095750" y="1556792"/>
            <a:ext cx="1079500" cy="36036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p:cNvSpPr/>
          <p:nvPr/>
        </p:nvSpPr>
        <p:spPr>
          <a:xfrm>
            <a:off x="4932040" y="2276872"/>
            <a:ext cx="1295723" cy="2770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115914" y="2708920"/>
            <a:ext cx="1151830" cy="25062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Arrow Connector 19"/>
          <p:cNvCxnSpPr>
            <a:stCxn id="24" idx="0"/>
            <a:endCxn id="18" idx="2"/>
          </p:cNvCxnSpPr>
          <p:nvPr/>
        </p:nvCxnSpPr>
        <p:spPr>
          <a:xfrm flipH="1" flipV="1">
            <a:off x="5579902" y="2553890"/>
            <a:ext cx="4228" cy="58707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2" idx="0"/>
            <a:endCxn id="19" idx="2"/>
          </p:cNvCxnSpPr>
          <p:nvPr/>
        </p:nvCxnSpPr>
        <p:spPr>
          <a:xfrm flipV="1">
            <a:off x="1691680" y="2959547"/>
            <a:ext cx="149" cy="789706"/>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95536" y="3749253"/>
            <a:ext cx="2592288" cy="543843"/>
          </a:xfrm>
          <a:prstGeom prst="rect">
            <a:avLst/>
          </a:prstGeom>
          <a:solidFill>
            <a:schemeClr val="bg1">
              <a:lumMod val="8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en-US" b="1" dirty="0">
                <a:solidFill>
                  <a:schemeClr val="tx1"/>
                </a:solidFill>
                <a:cs typeface="Times New Roman" pitchFamily="18" charset="0"/>
              </a:rPr>
              <a:t>Entry </a:t>
            </a:r>
            <a:r>
              <a:rPr lang="en-US" altLang="en-US" b="1" dirty="0" smtClean="0">
                <a:solidFill>
                  <a:schemeClr val="tx1"/>
                </a:solidFill>
                <a:cs typeface="Times New Roman" pitchFamily="18" charset="0"/>
              </a:rPr>
              <a:t>point of </a:t>
            </a:r>
            <a:br>
              <a:rPr lang="en-US" altLang="en-US" b="1" dirty="0" smtClean="0">
                <a:solidFill>
                  <a:schemeClr val="tx1"/>
                </a:solidFill>
                <a:cs typeface="Times New Roman" pitchFamily="18" charset="0"/>
              </a:rPr>
            </a:br>
            <a:r>
              <a:rPr lang="en-US" altLang="en-US" b="1" dirty="0" smtClean="0">
                <a:solidFill>
                  <a:schemeClr val="tx1"/>
                </a:solidFill>
                <a:cs typeface="Times New Roman" pitchFamily="18" charset="0"/>
              </a:rPr>
              <a:t>CUHK </a:t>
            </a:r>
            <a:r>
              <a:rPr lang="en-US" altLang="en-US" b="1" dirty="0">
                <a:solidFill>
                  <a:schemeClr val="tx1"/>
                </a:solidFill>
                <a:cs typeface="Times New Roman" pitchFamily="18" charset="0"/>
              </a:rPr>
              <a:t>Digital Repository</a:t>
            </a:r>
          </a:p>
        </p:txBody>
      </p:sp>
      <p:sp>
        <p:nvSpPr>
          <p:cNvPr id="24" name="Rectangle 23"/>
          <p:cNvSpPr/>
          <p:nvPr/>
        </p:nvSpPr>
        <p:spPr>
          <a:xfrm>
            <a:off x="4580036" y="3140968"/>
            <a:ext cx="2008188" cy="360363"/>
          </a:xfrm>
          <a:prstGeom prst="rect">
            <a:avLst/>
          </a:prstGeom>
          <a:solidFill>
            <a:schemeClr val="bg1">
              <a:lumMod val="8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chemeClr val="tx1"/>
                </a:solidFill>
                <a:cs typeface="Times New Roman" pitchFamily="18" charset="0"/>
              </a:rPr>
              <a:t>List by Title/ </a:t>
            </a:r>
            <a:r>
              <a:rPr lang="en-US" altLang="en-US" b="1" dirty="0" smtClean="0">
                <a:solidFill>
                  <a:schemeClr val="tx1"/>
                </a:solidFill>
                <a:cs typeface="Times New Roman" pitchFamily="18" charset="0"/>
              </a:rPr>
              <a:t>Type</a:t>
            </a:r>
            <a:endParaRPr lang="en-US" altLang="en-US" b="1" dirty="0">
              <a:solidFill>
                <a:schemeClr val="tx1"/>
              </a:solidFill>
              <a:cs typeface="Times New Roman" pitchFamily="18" charset="0"/>
            </a:endParaRPr>
          </a:p>
        </p:txBody>
      </p:sp>
      <p:sp>
        <p:nvSpPr>
          <p:cNvPr id="26" name="Rectangle 25"/>
          <p:cNvSpPr/>
          <p:nvPr/>
        </p:nvSpPr>
        <p:spPr>
          <a:xfrm>
            <a:off x="947639" y="1916832"/>
            <a:ext cx="1608137" cy="36036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5292080" y="1556792"/>
            <a:ext cx="864095" cy="3603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8" name="Straight Arrow Connector 27"/>
          <p:cNvCxnSpPr>
            <a:stCxn id="27" idx="0"/>
            <a:endCxn id="29" idx="2"/>
          </p:cNvCxnSpPr>
          <p:nvPr/>
        </p:nvCxnSpPr>
        <p:spPr>
          <a:xfrm flipH="1" flipV="1">
            <a:off x="5720755" y="1125066"/>
            <a:ext cx="3373" cy="431726"/>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141317" y="764704"/>
            <a:ext cx="1158875" cy="360362"/>
          </a:xfrm>
          <a:prstGeom prst="rect">
            <a:avLst/>
          </a:prstGeom>
          <a:solidFill>
            <a:schemeClr val="bg1">
              <a:lumMod val="8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err="1" smtClean="0">
                <a:solidFill>
                  <a:schemeClr val="tx1"/>
                </a:solidFill>
                <a:cs typeface="Times New Roman" pitchFamily="18" charset="0"/>
              </a:rPr>
              <a:t>LibGuide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267744" y="1907488"/>
            <a:ext cx="5747371" cy="4715191"/>
          </a:xfrm>
          <a:prstGeom prst="rect">
            <a:avLst/>
          </a:prstGeom>
          <a:noFill/>
          <a:ln w="28575">
            <a:solidFill>
              <a:schemeClr val="accent5">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80227" name="Oval 1"/>
          <p:cNvSpPr>
            <a:spLocks noChangeArrowheads="1"/>
          </p:cNvSpPr>
          <p:nvPr/>
        </p:nvSpPr>
        <p:spPr bwMode="auto">
          <a:xfrm>
            <a:off x="2124224" y="4725144"/>
            <a:ext cx="863600" cy="360040"/>
          </a:xfrm>
          <a:prstGeom prst="ellipse">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marL="442913" indent="-263525"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buFont typeface="Wingdings" pitchFamily="2" charset="2"/>
              <a:buNone/>
            </a:pPr>
            <a:endParaRPr lang="en-US" altLang="en-US" sz="1800">
              <a:solidFill>
                <a:schemeClr val="tx1"/>
              </a:solidFill>
              <a:cs typeface="Arial" charset="0"/>
            </a:endParaRPr>
          </a:p>
        </p:txBody>
      </p:sp>
      <p:pic>
        <p:nvPicPr>
          <p:cNvPr id="5"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1560" y="908720"/>
            <a:ext cx="5426075" cy="2951162"/>
          </a:xfrm>
          <a:prstGeom prst="rect">
            <a:avLst/>
          </a:prstGeom>
          <a:noFill/>
          <a:ln w="28575">
            <a:solidFill>
              <a:schemeClr val="accent5">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Down Arrow 1"/>
          <p:cNvSpPr>
            <a:spLocks noChangeArrowheads="1"/>
          </p:cNvSpPr>
          <p:nvPr/>
        </p:nvSpPr>
        <p:spPr bwMode="auto">
          <a:xfrm>
            <a:off x="2339752" y="3429000"/>
            <a:ext cx="454720" cy="1224136"/>
          </a:xfrm>
          <a:prstGeom prst="downArrow">
            <a:avLst>
              <a:gd name="adj1" fmla="val 50000"/>
              <a:gd name="adj2" fmla="val 50184"/>
            </a:avLst>
          </a:prstGeom>
          <a:ln/>
          <a:extLst/>
        </p:spPr>
        <p:style>
          <a:lnRef idx="1">
            <a:schemeClr val="accent2"/>
          </a:lnRef>
          <a:fillRef idx="3">
            <a:schemeClr val="accent2"/>
          </a:fillRef>
          <a:effectRef idx="2">
            <a:schemeClr val="accent2"/>
          </a:effectRef>
          <a:fontRef idx="minor">
            <a:schemeClr val="lt1"/>
          </a:fontRef>
        </p:style>
        <p:txBody>
          <a:bodyPr/>
          <a:lstStyle>
            <a:lvl1pPr marL="442913" indent="-263525"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buFont typeface="Wingdings" pitchFamily="2" charset="2"/>
              <a:buNone/>
            </a:pPr>
            <a:endParaRPr lang="en-US" altLang="en-US" sz="1800">
              <a:solidFill>
                <a:schemeClr val="tx1"/>
              </a:solidFill>
              <a:cs typeface="Arial" charset="0"/>
            </a:endParaRPr>
          </a:p>
        </p:txBody>
      </p:sp>
      <p:sp>
        <p:nvSpPr>
          <p:cNvPr id="3" name="Slide Number Placeholder 2"/>
          <p:cNvSpPr>
            <a:spLocks noGrp="1"/>
          </p:cNvSpPr>
          <p:nvPr>
            <p:ph type="sldNum" sz="quarter" idx="11"/>
          </p:nvPr>
        </p:nvSpPr>
        <p:spPr/>
        <p:txBody>
          <a:bodyPr/>
          <a:lstStyle/>
          <a:p>
            <a:pPr>
              <a:defRPr/>
            </a:pPr>
            <a:fld id="{DFE01017-3DC3-4B32-BC06-15B8CF05838B}" type="slidenum">
              <a:rPr lang="en-US" smtClean="0"/>
              <a:pPr>
                <a:defRPr/>
              </a:pPr>
              <a:t>23</a:t>
            </a:fld>
            <a:endParaRPr lang="en-US"/>
          </a:p>
        </p:txBody>
      </p:sp>
      <p:sp>
        <p:nvSpPr>
          <p:cNvPr id="9" name="Oval 1"/>
          <p:cNvSpPr>
            <a:spLocks noChangeArrowheads="1"/>
          </p:cNvSpPr>
          <p:nvPr/>
        </p:nvSpPr>
        <p:spPr bwMode="auto">
          <a:xfrm>
            <a:off x="2411760" y="5373216"/>
            <a:ext cx="1800200" cy="360040"/>
          </a:xfrm>
          <a:prstGeom prst="ellipse">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marL="442913" indent="-263525"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buFont typeface="Wingdings" pitchFamily="2" charset="2"/>
              <a:buNone/>
            </a:pPr>
            <a:endParaRPr lang="en-US" altLang="en-US" sz="1800">
              <a:solidFill>
                <a:schemeClr val="tx1"/>
              </a:solidFill>
              <a:cs typeface="Arial" charset="0"/>
            </a:endParaRPr>
          </a:p>
        </p:txBody>
      </p:sp>
      <p:sp>
        <p:nvSpPr>
          <p:cNvPr id="10"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err="1">
                <a:solidFill>
                  <a:srgbClr val="003399"/>
                </a:solidFill>
              </a:rPr>
              <a:t>LibGuides</a:t>
            </a:r>
            <a:endParaRPr lang="en-US" kern="0" dirty="0">
              <a:solidFill>
                <a:srgbClr val="003399"/>
              </a:solidFill>
            </a:endParaRPr>
          </a:p>
        </p:txBody>
      </p:sp>
      <p:sp>
        <p:nvSpPr>
          <p:cNvPr id="7" name="Bent Arrow 6"/>
          <p:cNvSpPr/>
          <p:nvPr/>
        </p:nvSpPr>
        <p:spPr bwMode="auto">
          <a:xfrm rot="5400000">
            <a:off x="3167844" y="4759796"/>
            <a:ext cx="504056" cy="576064"/>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307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2"/>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180227"/>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7"/>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animBg="1"/>
      <p:bldP spid="2" grpId="0" animBg="1"/>
      <p:bldP spid="9"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3"/>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defRPr/>
            </a:pPr>
            <a:fld id="{35BAF714-857F-47F9-B3E6-A2BEBA36E394}" type="slidenum">
              <a:rPr lang="en-US" altLang="en-US" sz="1400" smtClean="0">
                <a:solidFill>
                  <a:schemeClr val="bg2"/>
                </a:solidFill>
              </a:rPr>
              <a:pPr eaLnBrk="1" hangingPunct="1">
                <a:spcBef>
                  <a:spcPct val="0"/>
                </a:spcBef>
                <a:buFontTx/>
                <a:buNone/>
                <a:defRPr/>
              </a:pPr>
              <a:t>24</a:t>
            </a:fld>
            <a:endParaRPr lang="en-US" altLang="en-US" sz="1400" smtClean="0">
              <a:solidFill>
                <a:schemeClr val="bg2"/>
              </a:solidFill>
            </a:endParaRPr>
          </a:p>
        </p:txBody>
      </p:sp>
      <p:sp>
        <p:nvSpPr>
          <p:cNvPr id="5"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err="1">
                <a:solidFill>
                  <a:srgbClr val="003399"/>
                </a:solidFill>
              </a:rPr>
              <a:t>LibGuides</a:t>
            </a:r>
            <a:endParaRPr lang="en-US" kern="0" dirty="0">
              <a:solidFill>
                <a:srgbClr val="003399"/>
              </a:solidFill>
            </a:endParaRPr>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03888" y="764704"/>
            <a:ext cx="7928552" cy="504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FE01017-3DC3-4B32-BC06-15B8CF05838B}" type="slidenum">
              <a:rPr lang="en-US" smtClean="0"/>
              <a:pPr>
                <a:defRPr/>
              </a:pPr>
              <a:t>25</a:t>
            </a:fld>
            <a:endParaRPr lang="en-US"/>
          </a:p>
        </p:txBody>
      </p:sp>
      <p:sp>
        <p:nvSpPr>
          <p:cNvPr id="5"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err="1">
                <a:solidFill>
                  <a:srgbClr val="003399"/>
                </a:solidFill>
              </a:rPr>
              <a:t>LibGuides</a:t>
            </a:r>
            <a:endParaRPr lang="en-US" kern="0" dirty="0">
              <a:solidFill>
                <a:srgbClr val="003399"/>
              </a:solidFill>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11560" y="764704"/>
            <a:ext cx="7920236" cy="519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597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26</a:t>
            </a:fld>
            <a:endParaRPr lang="en-US"/>
          </a:p>
        </p:txBody>
      </p:sp>
      <p:sp>
        <p:nvSpPr>
          <p:cNvPr id="6"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Databases</a:t>
            </a:r>
          </a:p>
        </p:txBody>
      </p:sp>
      <p:sp>
        <p:nvSpPr>
          <p:cNvPr id="7" name="Content Placeholder 2"/>
          <p:cNvSpPr txBox="1">
            <a:spLocks/>
          </p:cNvSpPr>
          <p:nvPr/>
        </p:nvSpPr>
        <p:spPr>
          <a:xfrm>
            <a:off x="554038" y="1052736"/>
            <a:ext cx="7916862" cy="5329014"/>
          </a:xfrm>
          <a:prstGeom prst="rect">
            <a:avLst/>
          </a:prstGeom>
        </p:spPr>
        <p:txBody>
          <a:bodyPr/>
          <a:lst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pPr>
              <a:spcBef>
                <a:spcPts val="0"/>
              </a:spcBef>
            </a:pPr>
            <a:r>
              <a:rPr lang="en-US" sz="2800" kern="0" dirty="0"/>
              <a:t>Article Databases </a:t>
            </a:r>
          </a:p>
          <a:p>
            <a:pPr>
              <a:spcBef>
                <a:spcPts val="0"/>
              </a:spcBef>
            </a:pPr>
            <a:r>
              <a:rPr lang="en-US" sz="2800" kern="0" dirty="0"/>
              <a:t>Find journal articles, newspaper articles, theses etc.</a:t>
            </a:r>
          </a:p>
          <a:p>
            <a:pPr>
              <a:spcBef>
                <a:spcPts val="0"/>
              </a:spcBef>
            </a:pPr>
            <a:r>
              <a:rPr lang="en-US" sz="2800" kern="0" dirty="0"/>
              <a:t>Full text may/may not be available</a:t>
            </a:r>
          </a:p>
          <a:p>
            <a:pPr>
              <a:spcBef>
                <a:spcPts val="0"/>
              </a:spcBef>
            </a:pPr>
            <a:r>
              <a:rPr lang="en-US" sz="2800" kern="0" dirty="0"/>
              <a:t>Print journals may/may not be available in the libraries</a:t>
            </a:r>
          </a:p>
          <a:p>
            <a:pPr>
              <a:spcBef>
                <a:spcPts val="0"/>
              </a:spcBef>
            </a:pPr>
            <a:r>
              <a:rPr lang="en-US" sz="2800" kern="0" dirty="0"/>
              <a:t>Search results provide citation information:</a:t>
            </a:r>
          </a:p>
          <a:p>
            <a:pPr lvl="1">
              <a:spcBef>
                <a:spcPts val="0"/>
              </a:spcBef>
            </a:pPr>
            <a:r>
              <a:rPr lang="en-US" sz="2400" kern="0" dirty="0"/>
              <a:t>Author</a:t>
            </a:r>
          </a:p>
          <a:p>
            <a:pPr lvl="1">
              <a:spcBef>
                <a:spcPts val="0"/>
              </a:spcBef>
            </a:pPr>
            <a:r>
              <a:rPr lang="en-US" sz="2400" kern="0" dirty="0"/>
              <a:t>Article title</a:t>
            </a:r>
          </a:p>
          <a:p>
            <a:pPr lvl="1">
              <a:spcBef>
                <a:spcPts val="0"/>
              </a:spcBef>
            </a:pPr>
            <a:r>
              <a:rPr lang="en-US" sz="2400" kern="0" dirty="0"/>
              <a:t>Journal or magazine title</a:t>
            </a:r>
          </a:p>
          <a:p>
            <a:pPr lvl="1">
              <a:spcBef>
                <a:spcPts val="0"/>
              </a:spcBef>
            </a:pPr>
            <a:r>
              <a:rPr lang="en-US" sz="2400" kern="0" dirty="0"/>
              <a:t>Publication date</a:t>
            </a:r>
          </a:p>
          <a:p>
            <a:pPr lvl="1">
              <a:spcBef>
                <a:spcPts val="0"/>
              </a:spcBef>
            </a:pPr>
            <a:r>
              <a:rPr lang="en-US" sz="2400" kern="0" dirty="0"/>
              <a:t>Volume/issue numbers</a:t>
            </a:r>
          </a:p>
          <a:p>
            <a:pPr lvl="1">
              <a:spcBef>
                <a:spcPts val="0"/>
              </a:spcBef>
            </a:pPr>
            <a:r>
              <a:rPr lang="en-US" sz="2400" kern="0" dirty="0" smtClean="0"/>
              <a:t>Pages</a:t>
            </a:r>
            <a:endParaRPr lang="en-US" sz="2400" kern="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267474" y="833329"/>
            <a:ext cx="6120950" cy="569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2035" name="Slide Number Placeholder 1"/>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defRPr/>
            </a:pPr>
            <a:fld id="{E31EA18E-2944-47E2-8700-E13E5735A9BB}" type="slidenum">
              <a:rPr lang="en-US" altLang="en-US" sz="1400" smtClean="0">
                <a:solidFill>
                  <a:schemeClr val="bg2"/>
                </a:solidFill>
              </a:rPr>
              <a:pPr eaLnBrk="1" hangingPunct="1">
                <a:spcBef>
                  <a:spcPct val="0"/>
                </a:spcBef>
                <a:buFontTx/>
                <a:buNone/>
                <a:defRPr/>
              </a:pPr>
              <a:t>27</a:t>
            </a:fld>
            <a:endParaRPr lang="en-US" altLang="en-US" sz="1400" smtClean="0">
              <a:solidFill>
                <a:schemeClr val="bg2"/>
              </a:solidFill>
            </a:endParaRPr>
          </a:p>
        </p:txBody>
      </p:sp>
      <p:sp>
        <p:nvSpPr>
          <p:cNvPr id="6" name="Rectangle 5"/>
          <p:cNvSpPr/>
          <p:nvPr/>
        </p:nvSpPr>
        <p:spPr>
          <a:xfrm>
            <a:off x="2483768" y="4149080"/>
            <a:ext cx="936104" cy="288032"/>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372200" y="3717032"/>
            <a:ext cx="1151384" cy="287784"/>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943" name="Oval 2"/>
          <p:cNvSpPr>
            <a:spLocks noChangeArrowheads="1"/>
          </p:cNvSpPr>
          <p:nvPr/>
        </p:nvSpPr>
        <p:spPr bwMode="auto">
          <a:xfrm>
            <a:off x="3059832" y="3645024"/>
            <a:ext cx="1223739" cy="288032"/>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442913" indent="-263525"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buFont typeface="Wingdings" pitchFamily="2" charset="2"/>
              <a:buNone/>
            </a:pPr>
            <a:endParaRPr lang="en-US" altLang="en-US" sz="1800">
              <a:solidFill>
                <a:schemeClr val="tx1"/>
              </a:solidFill>
              <a:cs typeface="Arial" charset="0"/>
            </a:endParaRPr>
          </a:p>
        </p:txBody>
      </p:sp>
      <p:cxnSp>
        <p:nvCxnSpPr>
          <p:cNvPr id="10" name="Straight Arrow Connector 9"/>
          <p:cNvCxnSpPr>
            <a:stCxn id="6" idx="1"/>
            <a:endCxn id="11" idx="3"/>
          </p:cNvCxnSpPr>
          <p:nvPr/>
        </p:nvCxnSpPr>
        <p:spPr>
          <a:xfrm flipH="1" flipV="1">
            <a:off x="2123728" y="3757715"/>
            <a:ext cx="360040" cy="535381"/>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9913" y="990085"/>
            <a:ext cx="1383815" cy="5535259"/>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3"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pPr algn="l"/>
            <a:r>
              <a:rPr lang="en-US" kern="0" dirty="0">
                <a:solidFill>
                  <a:srgbClr val="003399"/>
                </a:solidFill>
              </a:rPr>
              <a:t>Brief Display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61616" y="876614"/>
            <a:ext cx="7210784" cy="557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3059" name="Slide Number Placeholder 3"/>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defRPr/>
            </a:pPr>
            <a:fld id="{2D49D6BE-E17F-4653-BF7E-80DA61688911}" type="slidenum">
              <a:rPr lang="en-US" altLang="en-US" sz="1400" smtClean="0">
                <a:solidFill>
                  <a:schemeClr val="bg2"/>
                </a:solidFill>
              </a:rPr>
              <a:pPr eaLnBrk="1" hangingPunct="1">
                <a:spcBef>
                  <a:spcPct val="0"/>
                </a:spcBef>
                <a:buFontTx/>
                <a:buNone/>
                <a:defRPr/>
              </a:pPr>
              <a:t>28</a:t>
            </a:fld>
            <a:endParaRPr lang="en-US" altLang="en-US" sz="1400" smtClean="0">
              <a:solidFill>
                <a:schemeClr val="bg2"/>
              </a:solidFill>
            </a:endParaRPr>
          </a:p>
        </p:txBody>
      </p:sp>
      <p:sp>
        <p:nvSpPr>
          <p:cNvPr id="10" name="Rectangle 9"/>
          <p:cNvSpPr/>
          <p:nvPr/>
        </p:nvSpPr>
        <p:spPr>
          <a:xfrm>
            <a:off x="1115616" y="3140968"/>
            <a:ext cx="1080120" cy="413687"/>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308304" y="2636912"/>
            <a:ext cx="864096" cy="315552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987824" y="3297814"/>
            <a:ext cx="936104" cy="315552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pPr algn="l"/>
            <a:r>
              <a:rPr lang="en-US" kern="0" dirty="0">
                <a:solidFill>
                  <a:srgbClr val="003399"/>
                </a:solidFill>
              </a:rPr>
              <a:t>Full Display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09032962"/>
              </p:ext>
            </p:extLst>
          </p:nvPr>
        </p:nvGraphicFramePr>
        <p:xfrm>
          <a:off x="755577" y="980728"/>
          <a:ext cx="7632847" cy="5043135"/>
        </p:xfrm>
        <a:graphic>
          <a:graphicData uri="http://schemas.openxmlformats.org/drawingml/2006/table">
            <a:tbl>
              <a:tblPr firstRow="1" bandRow="1">
                <a:tableStyleId>{5C22544A-7EE6-4342-B048-85BDC9FD1C3A}</a:tableStyleId>
              </a:tblPr>
              <a:tblGrid>
                <a:gridCol w="1944215"/>
                <a:gridCol w="4680520"/>
                <a:gridCol w="1008112"/>
              </a:tblGrid>
              <a:tr h="282561">
                <a:tc>
                  <a:txBody>
                    <a:bodyPr/>
                    <a:lstStyle/>
                    <a:p>
                      <a:pPr algn="ctr"/>
                      <a:r>
                        <a:rPr lang="en-US" dirty="0" smtClean="0">
                          <a:solidFill>
                            <a:schemeClr val="tx1"/>
                          </a:solidFill>
                        </a:rPr>
                        <a:t>Database</a:t>
                      </a:r>
                      <a:endParaRPr lang="en-US" dirty="0">
                        <a:solidFill>
                          <a:schemeClr val="tx1"/>
                        </a:solidFill>
                      </a:endParaRPr>
                    </a:p>
                  </a:txBody>
                  <a:tcPr/>
                </a:tc>
                <a:tc>
                  <a:txBody>
                    <a:bodyPr/>
                    <a:lstStyle/>
                    <a:p>
                      <a:pPr algn="ctr"/>
                      <a:r>
                        <a:rPr lang="en-US" dirty="0" smtClean="0">
                          <a:solidFill>
                            <a:schemeClr val="tx1"/>
                          </a:solidFill>
                        </a:rPr>
                        <a:t>Coverage</a:t>
                      </a:r>
                      <a:endParaRPr lang="en-US" dirty="0">
                        <a:solidFill>
                          <a:schemeClr val="tx1"/>
                        </a:solidFill>
                      </a:endParaRPr>
                    </a:p>
                  </a:txBody>
                  <a:tcPr/>
                </a:tc>
                <a:tc>
                  <a:txBody>
                    <a:bodyPr/>
                    <a:lstStyle/>
                    <a:p>
                      <a:pPr algn="ctr"/>
                      <a:r>
                        <a:rPr lang="en-US" dirty="0" smtClean="0">
                          <a:solidFill>
                            <a:schemeClr val="tx1"/>
                          </a:solidFill>
                        </a:rPr>
                        <a:t>Full-text</a:t>
                      </a:r>
                      <a:endParaRPr lang="en-US" dirty="0">
                        <a:solidFill>
                          <a:schemeClr val="tx1"/>
                        </a:solidFill>
                      </a:endParaRPr>
                    </a:p>
                  </a:txBody>
                  <a:tcPr/>
                </a:tc>
              </a:tr>
              <a:tr h="635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HK" sz="1600" b="0" i="0" u="none" strike="noStrike" cap="none" normalizeH="0" baseline="0" dirty="0" smtClean="0">
                          <a:ln>
                            <a:noFill/>
                          </a:ln>
                          <a:solidFill>
                            <a:srgbClr val="3333CC"/>
                          </a:solidFill>
                          <a:effectLst/>
                          <a:latin typeface="+mn-lt"/>
                          <a:ea typeface="新細明體" pitchFamily="18" charset="-120"/>
                          <a:hlinkClick r:id="rId2"/>
                        </a:rPr>
                        <a:t>Academic Search Premier </a:t>
                      </a:r>
                      <a:r>
                        <a:rPr kumimoji="0" lang="en-US" altLang="zh-HK" sz="1600" b="0" i="0" u="none" strike="noStrike" cap="none" normalizeH="0" baseline="0" dirty="0" smtClean="0">
                          <a:ln>
                            <a:noFill/>
                          </a:ln>
                          <a:solidFill>
                            <a:srgbClr val="3333CC"/>
                          </a:solidFill>
                          <a:effectLst/>
                          <a:latin typeface="+mn-lt"/>
                          <a:ea typeface="新細明體" pitchFamily="18" charset="-120"/>
                        </a:rPr>
                        <a:t/>
                      </a:r>
                      <a:br>
                        <a:rPr kumimoji="0" lang="en-US" altLang="zh-HK" sz="1600" b="0" i="0" u="none" strike="noStrike" cap="none" normalizeH="0" baseline="0" dirty="0" smtClean="0">
                          <a:ln>
                            <a:noFill/>
                          </a:ln>
                          <a:solidFill>
                            <a:srgbClr val="3333CC"/>
                          </a:solidFill>
                          <a:effectLst/>
                          <a:latin typeface="+mn-lt"/>
                          <a:ea typeface="新細明體" pitchFamily="18" charset="-120"/>
                        </a:rPr>
                      </a:br>
                      <a:r>
                        <a:rPr kumimoji="0" lang="en-US" altLang="zh-HK" sz="1600" b="0" i="0" u="none" strike="noStrike" cap="none" normalizeH="0" baseline="0" dirty="0" smtClean="0">
                          <a:ln>
                            <a:noFill/>
                          </a:ln>
                          <a:solidFill>
                            <a:srgbClr val="3333CC"/>
                          </a:solidFill>
                          <a:effectLst/>
                          <a:latin typeface="+mn-lt"/>
                          <a:ea typeface="新細明體" pitchFamily="18" charset="-120"/>
                        </a:rPr>
                        <a:t>1975 - present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sz="1600" b="0" i="0" u="none" strike="noStrike" cap="none" normalizeH="0" baseline="0" dirty="0" smtClean="0">
                          <a:ln>
                            <a:noFill/>
                          </a:ln>
                          <a:solidFill>
                            <a:srgbClr val="003399"/>
                          </a:solidFill>
                          <a:effectLst/>
                          <a:latin typeface="+mn-lt"/>
                          <a:ea typeface="新細明體" pitchFamily="18" charset="-120"/>
                        </a:rPr>
                        <a:t>A multi-disciplinary database provides full text for more than 4,500 journals. </a:t>
                      </a:r>
                      <a:endParaRPr kumimoji="0" lang="zh-HK" altLang="en-US" sz="1600" b="0" i="0" u="none" strike="noStrike" cap="none" normalizeH="0" baseline="0" dirty="0" smtClean="0">
                        <a:ln>
                          <a:noFill/>
                        </a:ln>
                        <a:solidFill>
                          <a:srgbClr val="003399"/>
                        </a:solidFill>
                        <a:effectLst/>
                        <a:latin typeface="+mn-lt"/>
                        <a:ea typeface="新細明體" pitchFamily="18"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HK" altLang="en-US" sz="1600" b="0" i="0" u="none" strike="noStrike" cap="none" normalizeH="0" baseline="0" dirty="0" smtClean="0">
                          <a:ln>
                            <a:noFill/>
                          </a:ln>
                          <a:solidFill>
                            <a:srgbClr val="3333CC"/>
                          </a:solidFill>
                          <a:effectLst/>
                          <a:latin typeface="+mn-lt"/>
                          <a:ea typeface="新細明體" pitchFamily="18" charset="-120"/>
                          <a:sym typeface="Wingdings" pitchFamily="2" charset="2"/>
                        </a:rPr>
                        <a:t></a:t>
                      </a:r>
                    </a:p>
                  </a:txBody>
                  <a:tcPr/>
                </a:tc>
              </a:tr>
              <a:tr h="13892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HK" sz="1600" b="0" i="0" u="none" strike="noStrike" cap="none" normalizeH="0" baseline="0" dirty="0" smtClean="0">
                          <a:ln>
                            <a:noFill/>
                          </a:ln>
                          <a:solidFill>
                            <a:srgbClr val="3333CC"/>
                          </a:solidFill>
                          <a:effectLst/>
                          <a:latin typeface="+mn-lt"/>
                          <a:ea typeface="新細明體" pitchFamily="18" charset="-120"/>
                          <a:hlinkClick r:id="rId3"/>
                        </a:rPr>
                        <a:t>Arts &amp; Humanities Citation Index at Web of Science </a:t>
                      </a:r>
                      <a:r>
                        <a:rPr kumimoji="0" lang="en-US" altLang="zh-HK" sz="1600" b="0" i="0" u="none" strike="noStrike" cap="none" normalizeH="0" baseline="0" dirty="0" smtClean="0">
                          <a:ln>
                            <a:noFill/>
                          </a:ln>
                          <a:solidFill>
                            <a:srgbClr val="3333CC"/>
                          </a:solidFill>
                          <a:effectLst/>
                          <a:latin typeface="+mn-lt"/>
                          <a:ea typeface="新細明體" pitchFamily="18" charset="-120"/>
                        </a:rPr>
                        <a:t/>
                      </a:r>
                      <a:br>
                        <a:rPr kumimoji="0" lang="en-US" altLang="zh-HK" sz="1600" b="0" i="0" u="none" strike="noStrike" cap="none" normalizeH="0" baseline="0" dirty="0" smtClean="0">
                          <a:ln>
                            <a:noFill/>
                          </a:ln>
                          <a:solidFill>
                            <a:srgbClr val="3333CC"/>
                          </a:solidFill>
                          <a:effectLst/>
                          <a:latin typeface="+mn-lt"/>
                          <a:ea typeface="新細明體" pitchFamily="18" charset="-120"/>
                        </a:rPr>
                      </a:br>
                      <a:r>
                        <a:rPr kumimoji="0" lang="en-US" altLang="zh-HK" sz="1600" b="0" i="0" u="none" strike="noStrike" cap="none" normalizeH="0" baseline="0" dirty="0" smtClean="0">
                          <a:ln>
                            <a:noFill/>
                          </a:ln>
                          <a:solidFill>
                            <a:srgbClr val="3333CC"/>
                          </a:solidFill>
                          <a:effectLst/>
                          <a:latin typeface="+mn-lt"/>
                          <a:ea typeface="新細明體" pitchFamily="18" charset="-120"/>
                        </a:rPr>
                        <a:t>1975 - present  </a:t>
                      </a:r>
                      <a:endParaRPr kumimoji="0" lang="zh-HK" altLang="en-US" sz="1600" b="0" i="0" u="none" strike="noStrike" cap="none" normalizeH="0" baseline="0" dirty="0" smtClean="0">
                        <a:ln>
                          <a:noFill/>
                        </a:ln>
                        <a:solidFill>
                          <a:srgbClr val="3333CC"/>
                        </a:solidFill>
                        <a:effectLst/>
                        <a:latin typeface="+mn-lt"/>
                        <a:ea typeface="新細明體" pitchFamily="18" charset="-120"/>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HK" sz="1600" b="0" i="0" u="none" strike="noStrike" cap="none" normalizeH="0" baseline="0" dirty="0" smtClean="0">
                          <a:ln>
                            <a:noFill/>
                          </a:ln>
                          <a:solidFill>
                            <a:srgbClr val="003399"/>
                          </a:solidFill>
                          <a:effectLst/>
                          <a:latin typeface="+mn-lt"/>
                          <a:ea typeface="新細明體" pitchFamily="18" charset="-120"/>
                        </a:rPr>
                        <a:t>Arts &amp; Humanities Citation Index is a multidisciplinary index to the journal literature of the arts and humanities from over 1,100 leading journals. Also indexes individually selected, relevant items from over 6,800 major science and social science journals. Includes all cited references captured from indexed articles and supports cited reference search.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HK" altLang="en-US" sz="1600" b="0" i="0" u="none" strike="noStrike" cap="none" normalizeH="0" baseline="0" dirty="0" smtClean="0">
                          <a:ln>
                            <a:noFill/>
                          </a:ln>
                          <a:solidFill>
                            <a:srgbClr val="3333CC"/>
                          </a:solidFill>
                          <a:effectLst/>
                          <a:latin typeface="+mn-lt"/>
                          <a:ea typeface="新細明體" pitchFamily="18" charset="-120"/>
                          <a:sym typeface="Wingdings" pitchFamily="2" charset="2"/>
                        </a:rPr>
                        <a:t></a:t>
                      </a:r>
                    </a:p>
                  </a:txBody>
                  <a:tcPr/>
                </a:tc>
              </a:tr>
              <a:tr h="824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sng" kern="1200" dirty="0" smtClean="0">
                          <a:solidFill>
                            <a:schemeClr val="dk1"/>
                          </a:solidFill>
                          <a:effectLst/>
                          <a:latin typeface="+mn-lt"/>
                          <a:ea typeface="+mn-ea"/>
                          <a:cs typeface="+mn-cs"/>
                          <a:hlinkClick r:id="rId4"/>
                        </a:rPr>
                        <a:t>JSTOR</a:t>
                      </a:r>
                      <a:endParaRPr lang="en-US" altLang="zh-HK" sz="1600" b="0" kern="1200" dirty="0" smtClean="0">
                        <a:solidFill>
                          <a:srgbClr val="3333CC"/>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003399"/>
                          </a:solidFill>
                          <a:effectLst/>
                          <a:latin typeface="+mn-lt"/>
                          <a:ea typeface="+mn-ea"/>
                          <a:cs typeface="+mn-cs"/>
                        </a:rPr>
                        <a:t>Includes archives of several hundred well-known academic journals across the humanities, social sciences and sciences, dating back to their first issues. The most recently published issues (past 3-5 years) are not available.</a:t>
                      </a:r>
                      <a:endParaRPr lang="en-US" altLang="zh-HK" sz="1600" b="1" kern="1200" dirty="0" smtClean="0">
                        <a:solidFill>
                          <a:srgbClr val="003399"/>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HK" altLang="en-US" sz="1600" b="0" i="0" u="none" strike="noStrike" cap="none" normalizeH="0" baseline="0" dirty="0" smtClean="0">
                          <a:ln>
                            <a:noFill/>
                          </a:ln>
                          <a:solidFill>
                            <a:srgbClr val="3333CC"/>
                          </a:solidFill>
                          <a:effectLst/>
                          <a:latin typeface="+mn-lt"/>
                          <a:ea typeface="新細明體" pitchFamily="18" charset="-120"/>
                          <a:sym typeface="Wingdings" pitchFamily="2" charset="2"/>
                        </a:rPr>
                        <a:t></a:t>
                      </a:r>
                    </a:p>
                  </a:txBody>
                  <a:tcPr/>
                </a:tc>
              </a:tr>
              <a:tr h="745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dk1"/>
                          </a:solidFill>
                          <a:effectLst/>
                          <a:latin typeface="+mn-lt"/>
                          <a:ea typeface="+mn-ea"/>
                          <a:cs typeface="+mn-cs"/>
                          <a:hlinkClick r:id="rId5"/>
                        </a:rPr>
                        <a:t>Project MUSE</a:t>
                      </a:r>
                      <a:endParaRPr kumimoji="0" lang="zh-TW" altLang="en-US" sz="1600" b="0" i="0" u="none" strike="noStrike" cap="none" normalizeH="0" baseline="0" dirty="0" smtClean="0">
                        <a:ln>
                          <a:noFill/>
                        </a:ln>
                        <a:solidFill>
                          <a:srgbClr val="3333CC"/>
                        </a:solidFill>
                        <a:effectLst/>
                        <a:latin typeface="+mn-lt"/>
                        <a:ea typeface="新細明體" pitchFamily="18"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3399"/>
                          </a:solidFill>
                          <a:latin typeface="+mn-lt"/>
                        </a:rPr>
                        <a:t>Provides access to 400 humanities and social sciences journals.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HK" altLang="en-US" sz="1600" b="0" i="0" u="none" strike="noStrike" cap="none" normalizeH="0" baseline="0" dirty="0" smtClean="0">
                          <a:ln>
                            <a:noFill/>
                          </a:ln>
                          <a:solidFill>
                            <a:srgbClr val="3333CC"/>
                          </a:solidFill>
                          <a:effectLst/>
                          <a:latin typeface="+mn-lt"/>
                          <a:ea typeface="新細明體" pitchFamily="18" charset="-120"/>
                          <a:sym typeface="Wingdings" pitchFamily="2" charset="2"/>
                        </a:rPr>
                        <a:t></a:t>
                      </a:r>
                    </a:p>
                  </a:txBody>
                  <a:tcPr/>
                </a:tc>
              </a:tr>
            </a:tbl>
          </a:graphicData>
        </a:graphic>
      </p:graphicFrame>
      <p:sp>
        <p:nvSpPr>
          <p:cNvPr id="6"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Multi-Discipline Databases</a:t>
            </a:r>
          </a:p>
        </p:txBody>
      </p:sp>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038" y="2634233"/>
            <a:ext cx="7916862" cy="866775"/>
          </a:xfrm>
        </p:spPr>
        <p:txBody>
          <a:bodyPr/>
          <a:lstStyle/>
          <a:p>
            <a:r>
              <a:rPr lang="en-US" dirty="0">
                <a:solidFill>
                  <a:srgbClr val="003399"/>
                </a:solidFill>
              </a:rPr>
              <a:t>General Library </a:t>
            </a:r>
            <a:r>
              <a:rPr lang="en-US" dirty="0" smtClean="0">
                <a:solidFill>
                  <a:srgbClr val="003399"/>
                </a:solidFill>
              </a:rPr>
              <a:t>Services</a:t>
            </a:r>
            <a:endParaRPr lang="en-US" dirty="0">
              <a:solidFill>
                <a:srgbClr val="003399"/>
              </a:solidFill>
            </a:endParaRPr>
          </a:p>
        </p:txBody>
      </p:sp>
      <p:sp>
        <p:nvSpPr>
          <p:cNvPr id="4" name="Slide Number Placeholder 3"/>
          <p:cNvSpPr>
            <a:spLocks noGrp="1"/>
          </p:cNvSpPr>
          <p:nvPr>
            <p:ph type="sldNum" sz="quarter" idx="11"/>
          </p:nvPr>
        </p:nvSpPr>
        <p:spPr/>
        <p:txBody>
          <a:bodyPr/>
          <a:lstStyle/>
          <a:p>
            <a:pPr>
              <a:defRPr/>
            </a:pPr>
            <a:fld id="{DFE01017-3DC3-4B32-BC06-15B8CF05838B}" type="slidenum">
              <a:rPr lang="en-US" smtClean="0"/>
              <a:pPr>
                <a:defRPr/>
              </a:pPr>
              <a:t>3</a:t>
            </a:fld>
            <a:endParaRPr lang="en-US"/>
          </a:p>
        </p:txBody>
      </p:sp>
    </p:spTree>
    <p:extLst>
      <p:ext uri="{BB962C8B-B14F-4D97-AF65-F5344CB8AC3E}">
        <p14:creationId xmlns:p14="http://schemas.microsoft.com/office/powerpoint/2010/main" val="4209925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30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15980336"/>
              </p:ext>
            </p:extLst>
          </p:nvPr>
        </p:nvGraphicFramePr>
        <p:xfrm>
          <a:off x="755576" y="980729"/>
          <a:ext cx="7632848" cy="2860634"/>
        </p:xfrm>
        <a:graphic>
          <a:graphicData uri="http://schemas.openxmlformats.org/drawingml/2006/table">
            <a:tbl>
              <a:tblPr firstRow="1" bandRow="1">
                <a:tableStyleId>{5C22544A-7EE6-4342-B048-85BDC9FD1C3A}</a:tableStyleId>
              </a:tblPr>
              <a:tblGrid>
                <a:gridCol w="1944216"/>
                <a:gridCol w="4680520"/>
                <a:gridCol w="1008112"/>
              </a:tblGrid>
              <a:tr h="290785">
                <a:tc>
                  <a:txBody>
                    <a:bodyPr/>
                    <a:lstStyle/>
                    <a:p>
                      <a:pPr algn="ctr"/>
                      <a:r>
                        <a:rPr lang="en-US" dirty="0" smtClean="0">
                          <a:solidFill>
                            <a:schemeClr val="tx1"/>
                          </a:solidFill>
                        </a:rPr>
                        <a:t>Database</a:t>
                      </a:r>
                      <a:endParaRPr lang="en-US" dirty="0">
                        <a:solidFill>
                          <a:schemeClr val="tx1"/>
                        </a:solidFill>
                      </a:endParaRPr>
                    </a:p>
                  </a:txBody>
                  <a:tcPr/>
                </a:tc>
                <a:tc>
                  <a:txBody>
                    <a:bodyPr/>
                    <a:lstStyle/>
                    <a:p>
                      <a:pPr algn="ctr"/>
                      <a:r>
                        <a:rPr lang="en-US" dirty="0" smtClean="0">
                          <a:solidFill>
                            <a:schemeClr val="tx1"/>
                          </a:solidFill>
                        </a:rPr>
                        <a:t>Coverage</a:t>
                      </a:r>
                      <a:endParaRPr lang="en-U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Full-text</a:t>
                      </a:r>
                    </a:p>
                  </a:txBody>
                  <a:tcPr/>
                </a:tc>
              </a:tr>
              <a:tr h="460410">
                <a:tc>
                  <a:txBody>
                    <a:bodyPr/>
                    <a:lstStyle/>
                    <a:p>
                      <a:r>
                        <a:rPr lang="en-US" sz="1600" b="0" i="0" u="sng" kern="1200" dirty="0" err="1" smtClean="0">
                          <a:solidFill>
                            <a:schemeClr val="dk1"/>
                          </a:solidFill>
                          <a:effectLst/>
                          <a:latin typeface="+mn-lt"/>
                          <a:ea typeface="+mn-ea"/>
                          <a:cs typeface="+mn-cs"/>
                          <a:hlinkClick r:id="rId3"/>
                        </a:rPr>
                        <a:t>Airiti</a:t>
                      </a:r>
                      <a:r>
                        <a:rPr lang="en-US" sz="1600" b="0" i="0" u="sng" kern="1200" dirty="0" smtClean="0">
                          <a:solidFill>
                            <a:schemeClr val="dk1"/>
                          </a:solidFill>
                          <a:effectLst/>
                          <a:latin typeface="+mn-lt"/>
                          <a:ea typeface="+mn-ea"/>
                          <a:cs typeface="+mn-cs"/>
                          <a:hlinkClick r:id="rId3"/>
                        </a:rPr>
                        <a:t> Library </a:t>
                      </a:r>
                      <a:r>
                        <a:rPr lang="zh-TW" altLang="en-US" sz="1600" b="0" i="0" u="sng" kern="1200" dirty="0" smtClean="0">
                          <a:solidFill>
                            <a:schemeClr val="dk1"/>
                          </a:solidFill>
                          <a:effectLst/>
                          <a:latin typeface="+mn-lt"/>
                          <a:ea typeface="+mn-ea"/>
                          <a:cs typeface="+mn-cs"/>
                          <a:hlinkClick r:id="rId3"/>
                        </a:rPr>
                        <a:t>華藝線上圖書館</a:t>
                      </a:r>
                      <a:r>
                        <a:rPr lang="zh-TW" altLang="en-US" sz="1600" b="0" i="0" kern="1200" dirty="0" smtClean="0">
                          <a:solidFill>
                            <a:schemeClr val="dk1"/>
                          </a:solidFill>
                          <a:effectLst/>
                          <a:latin typeface="+mn-lt"/>
                          <a:ea typeface="+mn-ea"/>
                          <a:cs typeface="+mn-cs"/>
                        </a:rPr>
                        <a:t> </a:t>
                      </a:r>
                      <a:endParaRPr lang="en-US" sz="1600" b="0" dirty="0"/>
                    </a:p>
                  </a:txBody>
                  <a:tcPr/>
                </a:tc>
                <a:tc>
                  <a:txBody>
                    <a:bodyPr/>
                    <a:lstStyle/>
                    <a:p>
                      <a:r>
                        <a:rPr lang="zh-TW" altLang="en-US" sz="1600" dirty="0" smtClean="0">
                          <a:solidFill>
                            <a:srgbClr val="003399"/>
                          </a:solidFill>
                        </a:rPr>
                        <a:t>涵蓋逾七百種在台灣出版的關於人文學、自然科學、醫學與生命科學、應用科學及社會科學的期刊。</a:t>
                      </a:r>
                      <a:endParaRPr lang="en-US" sz="1600" dirty="0">
                        <a:solidFill>
                          <a:srgbClr val="00339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HK" altLang="en-US" sz="1600" b="0" i="0" u="none" strike="noStrike" cap="none" normalizeH="0" baseline="0" dirty="0" smtClean="0">
                          <a:ln>
                            <a:noFill/>
                          </a:ln>
                          <a:solidFill>
                            <a:srgbClr val="3333CC"/>
                          </a:solidFill>
                          <a:effectLst/>
                          <a:latin typeface="+mn-lt"/>
                          <a:ea typeface="新細明體" pitchFamily="18" charset="-120"/>
                          <a:sym typeface="Wingdings" pitchFamily="2" charset="2"/>
                        </a:rPr>
                        <a:t></a:t>
                      </a:r>
                    </a:p>
                  </a:txBody>
                  <a:tcPr/>
                </a:tc>
              </a:tr>
              <a:tr h="848123">
                <a:tc>
                  <a:txBody>
                    <a:bodyPr/>
                    <a:lstStyle/>
                    <a:p>
                      <a:r>
                        <a:rPr lang="en-US" sz="1600" b="0" i="0" kern="1200" dirty="0" smtClean="0">
                          <a:solidFill>
                            <a:schemeClr val="dk1"/>
                          </a:solidFill>
                          <a:effectLst/>
                          <a:latin typeface="+mn-lt"/>
                          <a:ea typeface="+mn-ea"/>
                          <a:cs typeface="+mn-cs"/>
                          <a:hlinkClick r:id="rId4"/>
                        </a:rPr>
                        <a:t>China Journal Net (CJN) </a:t>
                      </a:r>
                      <a:r>
                        <a:rPr lang="zh-TW" altLang="en-US" sz="1600" b="0" i="0" kern="1200" dirty="0" smtClean="0">
                          <a:solidFill>
                            <a:schemeClr val="dk1"/>
                          </a:solidFill>
                          <a:effectLst/>
                          <a:latin typeface="+mn-lt"/>
                          <a:ea typeface="+mn-ea"/>
                          <a:cs typeface="+mn-cs"/>
                          <a:hlinkClick r:id="rId4"/>
                        </a:rPr>
                        <a:t>中國期刊全文數據庫</a:t>
                      </a:r>
                      <a:r>
                        <a:rPr lang="zh-TW" altLang="en-US" sz="1600" b="0" i="0" kern="1200" dirty="0" smtClean="0">
                          <a:solidFill>
                            <a:schemeClr val="dk1"/>
                          </a:solidFill>
                          <a:effectLst/>
                          <a:latin typeface="+mn-lt"/>
                          <a:ea typeface="+mn-ea"/>
                          <a:cs typeface="+mn-cs"/>
                        </a:rPr>
                        <a:t> </a:t>
                      </a:r>
                      <a:r>
                        <a:rPr lang="zh-TW" altLang="en-US" sz="1600" b="0" i="0" kern="1200" dirty="0" smtClean="0">
                          <a:solidFill>
                            <a:srgbClr val="003399"/>
                          </a:solidFill>
                          <a:effectLst/>
                          <a:latin typeface="+mn-lt"/>
                          <a:ea typeface="+mn-ea"/>
                          <a:cs typeface="+mn-cs"/>
                        </a:rPr>
                        <a:t> </a:t>
                      </a:r>
                      <a:r>
                        <a:rPr lang="en-US" sz="1600" b="0" i="0" kern="1200" dirty="0" smtClean="0">
                          <a:solidFill>
                            <a:srgbClr val="003399"/>
                          </a:solidFill>
                          <a:effectLst/>
                          <a:latin typeface="+mn-lt"/>
                          <a:ea typeface="+mn-ea"/>
                          <a:cs typeface="+mn-cs"/>
                        </a:rPr>
                        <a:t/>
                      </a:r>
                      <a:br>
                        <a:rPr lang="en-US" sz="1600" b="0" i="0" kern="1200" dirty="0" smtClean="0">
                          <a:solidFill>
                            <a:srgbClr val="003399"/>
                          </a:solidFill>
                          <a:effectLst/>
                          <a:latin typeface="+mn-lt"/>
                          <a:ea typeface="+mn-ea"/>
                          <a:cs typeface="+mn-cs"/>
                        </a:rPr>
                      </a:br>
                      <a:r>
                        <a:rPr lang="en-US" sz="1600" b="0" i="0" kern="1200" dirty="0" smtClean="0">
                          <a:solidFill>
                            <a:srgbClr val="003399"/>
                          </a:solidFill>
                          <a:effectLst/>
                          <a:latin typeface="+mn-lt"/>
                          <a:ea typeface="+mn-ea"/>
                          <a:cs typeface="+mn-cs"/>
                        </a:rPr>
                        <a:t>1915 - present</a:t>
                      </a:r>
                      <a:endParaRPr lang="en-US" sz="1600" b="0" dirty="0">
                        <a:solidFill>
                          <a:srgbClr val="003399"/>
                        </a:solidFill>
                      </a:endParaRPr>
                    </a:p>
                  </a:txBody>
                  <a:tcPr/>
                </a:tc>
                <a:tc>
                  <a:txBody>
                    <a:bodyPr/>
                    <a:lstStyle/>
                    <a:p>
                      <a:r>
                        <a:rPr lang="en-US" sz="1600" b="0" i="0" kern="1200" dirty="0" smtClean="0">
                          <a:solidFill>
                            <a:srgbClr val="003399"/>
                          </a:solidFill>
                          <a:effectLst/>
                          <a:latin typeface="+mn-lt"/>
                          <a:ea typeface="+mn-ea"/>
                          <a:cs typeface="+mn-cs"/>
                        </a:rPr>
                        <a:t>Provides over 8,700 journals published in China, subjects including natural science, engineering, agriculture, philosophy, medicine, humanities and social sciences.</a:t>
                      </a:r>
                      <a:endParaRPr lang="en-US" sz="1600" dirty="0">
                        <a:solidFill>
                          <a:srgbClr val="00339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HK" altLang="en-US" sz="1600" b="0" i="0" u="none" strike="noStrike" cap="none" normalizeH="0" baseline="0" dirty="0" smtClean="0">
                          <a:ln>
                            <a:noFill/>
                          </a:ln>
                          <a:solidFill>
                            <a:srgbClr val="3333CC"/>
                          </a:solidFill>
                          <a:effectLst/>
                          <a:latin typeface="+mn-lt"/>
                          <a:ea typeface="新細明體" pitchFamily="18" charset="-120"/>
                          <a:sym typeface="Wingdings" pitchFamily="2" charset="2"/>
                        </a:rPr>
                        <a:t></a:t>
                      </a:r>
                    </a:p>
                  </a:txBody>
                  <a:tcPr/>
                </a:tc>
              </a:tr>
              <a:tr h="848954">
                <a:tc>
                  <a:txBody>
                    <a:bodyPr/>
                    <a:lstStyle/>
                    <a:p>
                      <a:r>
                        <a:rPr lang="en-US" altLang="zh-TW" sz="1600" b="0" i="0" kern="1200" dirty="0" err="1" smtClean="0">
                          <a:solidFill>
                            <a:schemeClr val="dk1"/>
                          </a:solidFill>
                          <a:effectLst/>
                          <a:latin typeface="+mn-lt"/>
                          <a:ea typeface="+mn-ea"/>
                          <a:cs typeface="+mn-cs"/>
                          <a:hlinkClick r:id="rId5"/>
                        </a:rPr>
                        <a:t>HyRead</a:t>
                      </a:r>
                      <a:r>
                        <a:rPr lang="zh-TW" altLang="en-US" sz="1600" b="0" i="0" kern="1200" dirty="0" smtClean="0">
                          <a:solidFill>
                            <a:schemeClr val="dk1"/>
                          </a:solidFill>
                          <a:effectLst/>
                          <a:latin typeface="+mn-lt"/>
                          <a:ea typeface="+mn-ea"/>
                          <a:cs typeface="+mn-cs"/>
                          <a:hlinkClick r:id="rId5"/>
                        </a:rPr>
                        <a:t>台灣全文資料庫</a:t>
                      </a:r>
                      <a:r>
                        <a:rPr lang="zh-TW" altLang="en-US" sz="1600" b="0" i="0" kern="1200" dirty="0" smtClean="0">
                          <a:solidFill>
                            <a:schemeClr val="dk1"/>
                          </a:solidFill>
                          <a:effectLst/>
                          <a:latin typeface="+mn-lt"/>
                          <a:ea typeface="+mn-ea"/>
                          <a:cs typeface="+mn-cs"/>
                        </a:rPr>
                        <a:t> </a:t>
                      </a:r>
                      <a:r>
                        <a:rPr lang="en-US" sz="1600" b="0" i="0" kern="1200" dirty="0" smtClean="0">
                          <a:solidFill>
                            <a:srgbClr val="003399"/>
                          </a:solidFill>
                          <a:effectLst/>
                          <a:latin typeface="+mn-lt"/>
                          <a:ea typeface="+mn-ea"/>
                          <a:cs typeface="+mn-cs"/>
                        </a:rPr>
                        <a:t/>
                      </a:r>
                      <a:br>
                        <a:rPr lang="en-US" sz="1600" b="0" i="0" kern="1200" dirty="0" smtClean="0">
                          <a:solidFill>
                            <a:srgbClr val="003399"/>
                          </a:solidFill>
                          <a:effectLst/>
                          <a:latin typeface="+mn-lt"/>
                          <a:ea typeface="+mn-ea"/>
                          <a:cs typeface="+mn-cs"/>
                        </a:rPr>
                      </a:br>
                      <a:r>
                        <a:rPr lang="en-US" sz="1600" b="0" i="0" kern="1200" dirty="0" smtClean="0">
                          <a:solidFill>
                            <a:srgbClr val="003399"/>
                          </a:solidFill>
                          <a:effectLst/>
                          <a:latin typeface="+mn-lt"/>
                          <a:ea typeface="+mn-ea"/>
                          <a:cs typeface="+mn-cs"/>
                        </a:rPr>
                        <a:t>1974 - present</a:t>
                      </a:r>
                      <a:endParaRPr lang="en-US" sz="1600" b="0" dirty="0">
                        <a:solidFill>
                          <a:srgbClr val="003399"/>
                        </a:solidFill>
                      </a:endParaRPr>
                    </a:p>
                  </a:txBody>
                  <a:tcPr/>
                </a:tc>
                <a:tc>
                  <a:txBody>
                    <a:bodyPr/>
                    <a:lstStyle/>
                    <a:p>
                      <a:r>
                        <a:rPr lang="en-US" sz="1600" b="0" i="0" kern="1200" dirty="0" smtClean="0">
                          <a:solidFill>
                            <a:srgbClr val="003399"/>
                          </a:solidFill>
                          <a:effectLst/>
                          <a:latin typeface="+mn-lt"/>
                          <a:ea typeface="+mn-ea"/>
                          <a:cs typeface="+mn-cs"/>
                        </a:rPr>
                        <a:t>Covers over 400 periodicals on humanities, social science, science, applied science, and bio-medicine published in Taiwan.</a:t>
                      </a:r>
                      <a:endParaRPr lang="en-US" sz="1600" dirty="0">
                        <a:solidFill>
                          <a:srgbClr val="00339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HK" altLang="en-US" sz="1600" b="0" i="0" u="none" strike="noStrike" cap="none" normalizeH="0" baseline="0" dirty="0" smtClean="0">
                          <a:ln>
                            <a:noFill/>
                          </a:ln>
                          <a:solidFill>
                            <a:srgbClr val="3333CC"/>
                          </a:solidFill>
                          <a:effectLst/>
                          <a:latin typeface="+mn-lt"/>
                          <a:ea typeface="新細明體" pitchFamily="18" charset="-120"/>
                          <a:sym typeface="Wingdings" pitchFamily="2" charset="2"/>
                        </a:rPr>
                        <a:t></a:t>
                      </a:r>
                    </a:p>
                  </a:txBody>
                  <a:tcPr/>
                </a:tc>
              </a:tr>
            </a:tbl>
          </a:graphicData>
        </a:graphic>
      </p:graphicFrame>
      <p:sp>
        <p:nvSpPr>
          <p:cNvPr id="6" name="Title 1"/>
          <p:cNvSpPr txBox="1">
            <a:spLocks/>
          </p:cNvSpPr>
          <p:nvPr/>
        </p:nvSpPr>
        <p:spPr bwMode="auto">
          <a:xfrm>
            <a:off x="554038" y="3789040"/>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smtClean="0">
                <a:solidFill>
                  <a:srgbClr val="003399"/>
                </a:solidFill>
              </a:rPr>
              <a:t>History Databases</a:t>
            </a:r>
            <a:endParaRPr lang="en-US" kern="0" dirty="0">
              <a:solidFill>
                <a:srgbClr val="003399"/>
              </a:solidFill>
            </a:endParaRPr>
          </a:p>
        </p:txBody>
      </p:sp>
      <p:sp>
        <p:nvSpPr>
          <p:cNvPr id="7"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Multi-Discipline Databases</a:t>
            </a:r>
          </a:p>
        </p:txBody>
      </p:sp>
      <p:graphicFrame>
        <p:nvGraphicFramePr>
          <p:cNvPr id="3" name="Table 2"/>
          <p:cNvGraphicFramePr>
            <a:graphicFrameLocks noGrp="1"/>
          </p:cNvGraphicFramePr>
          <p:nvPr>
            <p:extLst>
              <p:ext uri="{D42A27DB-BD31-4B8C-83A1-F6EECF244321}">
                <p14:modId xmlns:p14="http://schemas.microsoft.com/office/powerpoint/2010/main" val="1771234580"/>
              </p:ext>
            </p:extLst>
          </p:nvPr>
        </p:nvGraphicFramePr>
        <p:xfrm>
          <a:off x="755576" y="4653136"/>
          <a:ext cx="7632848" cy="1432560"/>
        </p:xfrm>
        <a:graphic>
          <a:graphicData uri="http://schemas.openxmlformats.org/drawingml/2006/table">
            <a:tbl>
              <a:tblPr firstRow="1" bandRow="1">
                <a:tableStyleId>{5C22544A-7EE6-4342-B048-85BDC9FD1C3A}</a:tableStyleId>
              </a:tblPr>
              <a:tblGrid>
                <a:gridCol w="1944216"/>
                <a:gridCol w="4680520"/>
                <a:gridCol w="1008112"/>
              </a:tblGrid>
              <a:tr h="144016">
                <a:tc>
                  <a:txBody>
                    <a:bodyPr/>
                    <a:lstStyle/>
                    <a:p>
                      <a:pPr algn="ctr"/>
                      <a:r>
                        <a:rPr lang="en-US" dirty="0" smtClean="0">
                          <a:solidFill>
                            <a:schemeClr val="tx1"/>
                          </a:solidFill>
                        </a:rPr>
                        <a:t>Database</a:t>
                      </a:r>
                      <a:endParaRPr lang="en-US" dirty="0">
                        <a:solidFill>
                          <a:schemeClr val="tx1"/>
                        </a:solidFill>
                      </a:endParaRPr>
                    </a:p>
                  </a:txBody>
                  <a:tcPr/>
                </a:tc>
                <a:tc>
                  <a:txBody>
                    <a:bodyPr/>
                    <a:lstStyle/>
                    <a:p>
                      <a:pPr algn="ctr"/>
                      <a:r>
                        <a:rPr lang="en-US" dirty="0" smtClean="0">
                          <a:solidFill>
                            <a:schemeClr val="tx1"/>
                          </a:solidFill>
                        </a:rPr>
                        <a:t>Coverage</a:t>
                      </a:r>
                      <a:endParaRPr lang="en-U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Full-text</a:t>
                      </a:r>
                    </a:p>
                  </a:txBody>
                  <a:tcPr/>
                </a:tc>
              </a:tr>
              <a:tr h="426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sng" kern="1200" dirty="0" smtClean="0">
                          <a:solidFill>
                            <a:srgbClr val="3333CC"/>
                          </a:solidFill>
                          <a:effectLst/>
                          <a:latin typeface="+mn-lt"/>
                          <a:ea typeface="+mn-ea"/>
                          <a:cs typeface="+mn-cs"/>
                          <a:hlinkClick r:id="rId6"/>
                        </a:rPr>
                        <a:t>Historical Abstracts</a:t>
                      </a:r>
                      <a:r>
                        <a:rPr lang="en-US" sz="1600" b="0" i="0" u="sng" kern="1200" dirty="0" smtClean="0">
                          <a:solidFill>
                            <a:srgbClr val="3333CC"/>
                          </a:solidFill>
                          <a:effectLst/>
                          <a:latin typeface="+mn-lt"/>
                          <a:ea typeface="+mn-ea"/>
                          <a:cs typeface="+mn-cs"/>
                        </a:rPr>
                        <a:t/>
                      </a:r>
                      <a:br>
                        <a:rPr lang="en-US" sz="1600" b="0" i="0" u="sng" kern="1200" dirty="0" smtClean="0">
                          <a:solidFill>
                            <a:srgbClr val="3333CC"/>
                          </a:solidFill>
                          <a:effectLst/>
                          <a:latin typeface="+mn-lt"/>
                          <a:ea typeface="+mn-ea"/>
                          <a:cs typeface="+mn-cs"/>
                        </a:rPr>
                      </a:br>
                      <a:r>
                        <a:rPr lang="en-US" sz="1600" b="0" i="0" kern="1200" dirty="0" smtClean="0">
                          <a:solidFill>
                            <a:srgbClr val="3333CC"/>
                          </a:solidFill>
                          <a:effectLst/>
                          <a:latin typeface="+mn-lt"/>
                          <a:ea typeface="+mn-ea"/>
                          <a:cs typeface="+mn-cs"/>
                        </a:rPr>
                        <a:t>1982 - present</a:t>
                      </a:r>
                      <a:endParaRPr lang="zh-HK" altLang="en-US" sz="1600" b="0" kern="1200" dirty="0" smtClean="0">
                        <a:solidFill>
                          <a:srgbClr val="3333CC"/>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3333CC"/>
                          </a:solidFill>
                          <a:effectLst/>
                          <a:latin typeface="+mn-lt"/>
                          <a:ea typeface="+mn-ea"/>
                          <a:cs typeface="+mn-cs"/>
                        </a:rPr>
                        <a:t>Covers the history of the world 1450 to the present, including military history, women's history, history of education, etc. Indexes 1,800 journals with </a:t>
                      </a:r>
                      <a:r>
                        <a:rPr lang="en-US" sz="1600" b="0" i="0" kern="1200" dirty="0" err="1" smtClean="0">
                          <a:solidFill>
                            <a:srgbClr val="3333CC"/>
                          </a:solidFill>
                          <a:effectLst/>
                          <a:latin typeface="+mn-lt"/>
                          <a:ea typeface="+mn-ea"/>
                          <a:cs typeface="+mn-cs"/>
                        </a:rPr>
                        <a:t>fulltext</a:t>
                      </a:r>
                      <a:r>
                        <a:rPr lang="en-US" sz="1600" b="0" i="0" kern="1200" dirty="0" smtClean="0">
                          <a:solidFill>
                            <a:srgbClr val="3333CC"/>
                          </a:solidFill>
                          <a:effectLst/>
                          <a:latin typeface="+mn-lt"/>
                          <a:ea typeface="+mn-ea"/>
                          <a:cs typeface="+mn-cs"/>
                        </a:rPr>
                        <a:t> of 300 journals.</a:t>
                      </a:r>
                      <a:endParaRPr lang="zh-HK" altLang="en-US" sz="1600" b="1" kern="1200" dirty="0" smtClean="0">
                        <a:solidFill>
                          <a:srgbClr val="3333CC"/>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HK" altLang="en-US" sz="1600" b="0" i="0" u="none" strike="noStrike" cap="none" normalizeH="0" baseline="0" dirty="0" smtClean="0">
                          <a:ln>
                            <a:noFill/>
                          </a:ln>
                          <a:solidFill>
                            <a:srgbClr val="3333CC"/>
                          </a:solidFill>
                          <a:effectLst/>
                          <a:latin typeface="+mn-lt"/>
                          <a:ea typeface="新細明體" pitchFamily="18" charset="-120"/>
                          <a:sym typeface="Wingdings" pitchFamily="2" charset="2"/>
                        </a:rPr>
                        <a:t></a:t>
                      </a:r>
                    </a:p>
                  </a:txBody>
                  <a:tcPr/>
                </a:tc>
              </a:tr>
            </a:tbl>
          </a:graphicData>
        </a:graphic>
      </p:graphicFrame>
    </p:spTree>
    <p:extLst>
      <p:ext uri="{BB962C8B-B14F-4D97-AF65-F5344CB8AC3E}">
        <p14:creationId xmlns:p14="http://schemas.microsoft.com/office/powerpoint/2010/main" val="1030058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FE01017-3DC3-4B32-BC06-15B8CF05838B}" type="slidenum">
              <a:rPr lang="en-US" smtClean="0"/>
              <a:pPr>
                <a:defRPr/>
              </a:pPr>
              <a:t>31</a:t>
            </a:fld>
            <a:endParaRPr lang="en-US"/>
          </a:p>
        </p:txBody>
      </p:sp>
      <p:sp>
        <p:nvSpPr>
          <p:cNvPr id="5"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Internet Resources</a:t>
            </a:r>
          </a:p>
        </p:txBody>
      </p:sp>
      <p:sp>
        <p:nvSpPr>
          <p:cNvPr id="7" name="Content Placeholder 2"/>
          <p:cNvSpPr txBox="1">
            <a:spLocks/>
          </p:cNvSpPr>
          <p:nvPr/>
        </p:nvSpPr>
        <p:spPr>
          <a:xfrm>
            <a:off x="554038" y="1052736"/>
            <a:ext cx="7916862" cy="5329014"/>
          </a:xfrm>
          <a:prstGeom prst="rect">
            <a:avLst/>
          </a:prstGeom>
        </p:spPr>
        <p:txBody>
          <a:bodyPr/>
          <a:lst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pPr>
              <a:spcBef>
                <a:spcPts val="0"/>
              </a:spcBef>
            </a:pPr>
            <a:r>
              <a:rPr lang="en-US" sz="2400" kern="0" dirty="0" smtClean="0">
                <a:hlinkClick r:id="rId2"/>
              </a:rPr>
              <a:t>Ancient-Greece.org</a:t>
            </a:r>
            <a:r>
              <a:rPr lang="en-US" sz="2400" kern="0" dirty="0"/>
              <a:t/>
            </a:r>
            <a:br>
              <a:rPr lang="en-US" sz="2400" kern="0" dirty="0"/>
            </a:br>
            <a:r>
              <a:rPr lang="en-US" sz="2400" kern="0" dirty="0"/>
              <a:t>A collection of resources about the history, timeline, maps, architecture, art, museums, archaeology and photographs of ancient Greece. </a:t>
            </a:r>
            <a:endParaRPr lang="en-US" sz="2400" kern="0" dirty="0" smtClean="0"/>
          </a:p>
          <a:p>
            <a:pPr>
              <a:spcBef>
                <a:spcPts val="0"/>
              </a:spcBef>
            </a:pPr>
            <a:r>
              <a:rPr lang="en-US" sz="2400" kern="0" dirty="0" smtClean="0">
                <a:hlinkClick r:id="rId3"/>
              </a:rPr>
              <a:t>Exploring </a:t>
            </a:r>
            <a:r>
              <a:rPr lang="en-US" sz="2400" kern="0" dirty="0">
                <a:hlinkClick r:id="rId3"/>
              </a:rPr>
              <a:t>Ancient World Cultures</a:t>
            </a:r>
            <a:r>
              <a:rPr lang="en-US" sz="2400" kern="0" dirty="0"/>
              <a:t/>
            </a:r>
            <a:br>
              <a:rPr lang="en-US" sz="2400" kern="0" dirty="0"/>
            </a:br>
            <a:r>
              <a:rPr lang="en-US" sz="2400" kern="0" dirty="0"/>
              <a:t>An online course of the ancient and medieval worlds includes the histories and cultures of the Near East, India, Egypt, China, Greece, Rome, Early Islam and medieval Europe. </a:t>
            </a:r>
          </a:p>
          <a:p>
            <a:pPr>
              <a:spcBef>
                <a:spcPts val="0"/>
              </a:spcBef>
            </a:pPr>
            <a:r>
              <a:rPr lang="en-US" sz="2400" kern="0" dirty="0">
                <a:hlinkClick r:id="rId4"/>
              </a:rPr>
              <a:t>Internet Ancient History Sourcebook</a:t>
            </a:r>
            <a:r>
              <a:rPr lang="en-US" sz="2400" kern="0" dirty="0"/>
              <a:t/>
            </a:r>
            <a:br>
              <a:rPr lang="en-US" sz="2400" kern="0" dirty="0"/>
            </a:br>
            <a:r>
              <a:rPr lang="en-US" sz="2400" kern="0" dirty="0"/>
              <a:t>The sourcebook is organized into three sections: (1) The Ancient Near East: Mesopotamia, Egypt, Persia, Israel; (2) Greek Civilizations: Greece, Hellenistic World; and (3) Rome: Rome, Late Antiquity, Christian Origins.</a:t>
            </a:r>
          </a:p>
          <a:p>
            <a:pPr>
              <a:spcBef>
                <a:spcPts val="0"/>
              </a:spcBef>
            </a:pPr>
            <a:endParaRPr lang="en-US" sz="2400" kern="0" dirty="0"/>
          </a:p>
          <a:p>
            <a:pPr>
              <a:spcBef>
                <a:spcPts val="0"/>
              </a:spcBef>
            </a:pPr>
            <a:endParaRPr lang="en-US" sz="2400" kern="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32"/>
          <p:cNvGraphicFramePr>
            <a:graphicFrameLocks/>
          </p:cNvGraphicFramePr>
          <p:nvPr>
            <p:extLst>
              <p:ext uri="{D42A27DB-BD31-4B8C-83A1-F6EECF244321}">
                <p14:modId xmlns:p14="http://schemas.microsoft.com/office/powerpoint/2010/main" val="3569190636"/>
              </p:ext>
            </p:extLst>
          </p:nvPr>
        </p:nvGraphicFramePr>
        <p:xfrm>
          <a:off x="755774" y="1673762"/>
          <a:ext cx="7632650" cy="3627446"/>
        </p:xfrm>
        <a:graphic>
          <a:graphicData uri="http://schemas.openxmlformats.org/drawingml/2006/table">
            <a:tbl>
              <a:tblPr/>
              <a:tblGrid>
                <a:gridCol w="2088034"/>
                <a:gridCol w="3024336"/>
                <a:gridCol w="2520280"/>
              </a:tblGrid>
              <a:tr h="3904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mn-lt"/>
                        </a:rPr>
                        <a:t>Tools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accent2"/>
                          </a:solidFill>
                          <a:effectLst/>
                          <a:latin typeface="+mn-lt"/>
                        </a:rPr>
                        <a:t>Coverage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accent2"/>
                          </a:solidFill>
                          <a:effectLst/>
                          <a:latin typeface="+mn-lt"/>
                        </a:rPr>
                        <a:t>When to use it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905344">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mn-lt"/>
                        </a:rPr>
                        <a:t>Library catalogue</a:t>
                      </a:r>
                    </a:p>
                    <a:p>
                      <a:pPr marL="0" marR="0" lvl="0" indent="0" algn="l" defTabSz="914400" rtl="0" eaLnBrk="0" fontAlgn="base" latinLnBrk="0" hangingPunct="0">
                        <a:lnSpc>
                          <a:spcPct val="90000"/>
                        </a:lnSpc>
                        <a:spcBef>
                          <a:spcPct val="20000"/>
                        </a:spcBef>
                        <a:spcAft>
                          <a:spcPct val="0"/>
                        </a:spcAft>
                        <a:buClrTx/>
                        <a:buSzTx/>
                        <a:buFontTx/>
                        <a:buNone/>
                        <a:tabLst/>
                      </a:pPr>
                      <a:endParaRPr kumimoji="0" lang="en-US" sz="1800" b="1" i="0" u="none" strike="noStrike" cap="none" normalizeH="0" baseline="0" dirty="0" smtClean="0">
                        <a:ln>
                          <a:noFill/>
                        </a:ln>
                        <a:solidFill>
                          <a:schemeClr val="accent2"/>
                        </a:solidFill>
                        <a:effectLst/>
                        <a:latin typeface="+mn-lt"/>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1EAFF"/>
                    </a:solidFill>
                  </a:tcPr>
                </a:tc>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mn-lt"/>
                        </a:rPr>
                        <a:t>Holdings collected by library e.g. books, periodicals, reports, conference proceedings, theses, government documents, etc. </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1EAFF"/>
                    </a:solidFill>
                  </a:tcPr>
                </a:tc>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mn-lt"/>
                        </a:rPr>
                        <a:t>Find background or historical information</a:t>
                      </a:r>
                    </a:p>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mn-lt"/>
                        </a:rPr>
                        <a:t>Overview on a topic or subject </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1EAFF"/>
                    </a:solidFill>
                  </a:tcPr>
                </a:tc>
              </a:tr>
              <a:tr h="587560">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mn-lt"/>
                        </a:rPr>
                        <a:t>Indexes and research databases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mn-lt"/>
                        </a:rPr>
                        <a:t>Index published works such as magazine and journal articles, conference papers etc.</a:t>
                      </a:r>
                      <a:r>
                        <a:rPr kumimoji="0" lang="en-US" sz="1800" b="0" i="0" u="none" strike="noStrike" cap="none" normalizeH="0" baseline="0" dirty="0" smtClean="0">
                          <a:ln>
                            <a:noFill/>
                          </a:ln>
                          <a:solidFill>
                            <a:schemeClr val="accent2"/>
                          </a:solidFill>
                          <a:effectLst/>
                          <a:latin typeface="+mn-lt"/>
                        </a:rPr>
                        <a:t> </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mn-lt"/>
                        </a:rPr>
                        <a:t>Scholarly research on a specific subject or topic, recent research</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86569">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1" i="0" u="none" strike="noStrike" cap="none" normalizeH="0" baseline="0" smtClean="0">
                          <a:ln>
                            <a:noFill/>
                          </a:ln>
                          <a:solidFill>
                            <a:schemeClr val="accent2"/>
                          </a:solidFill>
                          <a:effectLst/>
                          <a:latin typeface="+mn-lt"/>
                        </a:rPr>
                        <a:t>Internet search tools (e.g. search engine)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1EAFF"/>
                    </a:solidFill>
                  </a:tcPr>
                </a:tc>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1" i="0" u="none" strike="noStrike" cap="none" normalizeH="0" baseline="0" smtClean="0">
                          <a:ln>
                            <a:noFill/>
                          </a:ln>
                          <a:solidFill>
                            <a:schemeClr val="accent2"/>
                          </a:solidFill>
                          <a:effectLst/>
                          <a:latin typeface="+mn-lt"/>
                        </a:rPr>
                        <a:t>Free information on the Web </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1EAFF"/>
                    </a:solidFill>
                  </a:tcPr>
                </a:tc>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mn-lt"/>
                        </a:rPr>
                        <a:t>Most updated information and current events</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1EAFF"/>
                    </a:solidFill>
                  </a:tcPr>
                </a:tc>
              </a:tr>
            </a:tbl>
          </a:graphicData>
        </a:graphic>
      </p:graphicFrame>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32</a:t>
            </a:fld>
            <a:endParaRPr lang="en-US"/>
          </a:p>
        </p:txBody>
      </p:sp>
      <p:sp>
        <p:nvSpPr>
          <p:cNvPr id="7"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pPr algn="l"/>
            <a:r>
              <a:rPr lang="en-US" kern="0" dirty="0" smtClean="0">
                <a:solidFill>
                  <a:srgbClr val="003399"/>
                </a:solidFill>
              </a:rPr>
              <a:t>Where </a:t>
            </a:r>
            <a:r>
              <a:rPr lang="en-US" kern="0" dirty="0">
                <a:solidFill>
                  <a:srgbClr val="003399"/>
                </a:solidFill>
              </a:rPr>
              <a:t>to Start Searching?</a:t>
            </a:r>
          </a:p>
        </p:txBody>
      </p:sp>
      <p:sp>
        <p:nvSpPr>
          <p:cNvPr id="8" name="Content Placeholder 2"/>
          <p:cNvSpPr txBox="1">
            <a:spLocks/>
          </p:cNvSpPr>
          <p:nvPr/>
        </p:nvSpPr>
        <p:spPr>
          <a:xfrm>
            <a:off x="554038" y="1052736"/>
            <a:ext cx="7916862" cy="5329014"/>
          </a:xfrm>
          <a:prstGeom prst="rect">
            <a:avLst/>
          </a:prstGeom>
        </p:spPr>
        <p:txBody>
          <a:bodyPr/>
          <a:lst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pPr>
              <a:spcBef>
                <a:spcPts val="0"/>
              </a:spcBef>
            </a:pPr>
            <a:r>
              <a:rPr lang="en-US" sz="2400" kern="0" dirty="0"/>
              <a:t>Use the </a:t>
            </a:r>
            <a:r>
              <a:rPr lang="en-US" sz="2400" kern="0" dirty="0">
                <a:solidFill>
                  <a:srgbClr val="7030A0"/>
                </a:solidFill>
              </a:rPr>
              <a:t>RIGHT</a:t>
            </a:r>
            <a:r>
              <a:rPr lang="en-US" sz="2400" kern="0" dirty="0">
                <a:solidFill>
                  <a:schemeClr val="tx2">
                    <a:lumMod val="60000"/>
                    <a:lumOff val="40000"/>
                  </a:schemeClr>
                </a:solidFill>
              </a:rPr>
              <a:t> </a:t>
            </a:r>
            <a:r>
              <a:rPr lang="en-US" sz="2400" kern="0" dirty="0"/>
              <a:t>information tools to start your search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1"/>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defRPr/>
            </a:pPr>
            <a:fld id="{077DCF9D-50F3-41D8-8406-F2B4D9FADD73}" type="slidenum">
              <a:rPr lang="en-US" altLang="en-US" sz="1400" smtClean="0">
                <a:solidFill>
                  <a:schemeClr val="bg2"/>
                </a:solidFill>
              </a:rPr>
              <a:pPr eaLnBrk="1" hangingPunct="1">
                <a:spcBef>
                  <a:spcPct val="0"/>
                </a:spcBef>
                <a:buFontTx/>
                <a:buNone/>
                <a:defRPr/>
              </a:pPr>
              <a:t>33</a:t>
            </a:fld>
            <a:endParaRPr lang="en-US" altLang="en-US" sz="1400" smtClean="0">
              <a:solidFill>
                <a:schemeClr val="bg2"/>
              </a:solidFill>
            </a:endParaRPr>
          </a:p>
        </p:txBody>
      </p:sp>
      <p:sp>
        <p:nvSpPr>
          <p:cNvPr id="5" name="Text Placeholder 2"/>
          <p:cNvSpPr txBox="1">
            <a:spLocks/>
          </p:cNvSpPr>
          <p:nvPr/>
        </p:nvSpPr>
        <p:spPr>
          <a:xfrm>
            <a:off x="354013" y="2570163"/>
            <a:ext cx="8348662" cy="1146869"/>
          </a:xfrm>
          <a:prstGeom prst="rect">
            <a:avLst/>
          </a:prstGeom>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a:buFontTx/>
              <a:buNone/>
              <a:defRPr/>
            </a:pPr>
            <a:r>
              <a:rPr lang="en-US" altLang="en-US" sz="3600" b="1" dirty="0" smtClean="0">
                <a:solidFill>
                  <a:srgbClr val="003399"/>
                </a:solidFill>
                <a:effectLst>
                  <a:outerShdw blurRad="38100" dist="38100" dir="2700000" algn="tl">
                    <a:srgbClr val="C0C0C0"/>
                  </a:outerShdw>
                </a:effectLst>
                <a:latin typeface="+mn-lt"/>
                <a:cs typeface="Times New Roman" pitchFamily="18" charset="0"/>
              </a:rPr>
              <a:t>Example on how to locate information of </a:t>
            </a:r>
          </a:p>
          <a:p>
            <a:pPr algn="ctr">
              <a:buFontTx/>
              <a:buNone/>
              <a:defRPr/>
            </a:pPr>
            <a:r>
              <a:rPr lang="en-US" altLang="en-US" sz="3600" b="1" dirty="0" smtClean="0">
                <a:solidFill>
                  <a:srgbClr val="003399"/>
                </a:solidFill>
                <a:effectLst>
                  <a:outerShdw blurRad="38100" dist="38100" dir="2700000" algn="tl">
                    <a:srgbClr val="C0C0C0"/>
                  </a:outerShdw>
                </a:effectLst>
                <a:latin typeface="+mn-lt"/>
                <a:cs typeface="Times New Roman" pitchFamily="18" charset="0"/>
              </a:rPr>
              <a:t>‘</a:t>
            </a:r>
            <a:r>
              <a:rPr lang="en-US" altLang="en-US" sz="3600" dirty="0" smtClean="0">
                <a:solidFill>
                  <a:srgbClr val="0066CC"/>
                </a:solidFill>
                <a:effectLst>
                  <a:outerShdw blurRad="38100" dist="38100" dir="2700000" algn="tl">
                    <a:srgbClr val="C0C0C0"/>
                  </a:outerShdw>
                </a:effectLst>
                <a:latin typeface="+mn-lt"/>
                <a:cs typeface="Times New Roman" pitchFamily="18" charset="0"/>
              </a:rPr>
              <a:t>Women in Archaic </a:t>
            </a:r>
            <a:r>
              <a:rPr lang="en-US" altLang="en-US" sz="3600" dirty="0">
                <a:solidFill>
                  <a:srgbClr val="0066CC"/>
                </a:solidFill>
                <a:effectLst>
                  <a:outerShdw blurRad="38100" dist="38100" dir="2700000" algn="tl">
                    <a:srgbClr val="C0C0C0"/>
                  </a:outerShdw>
                </a:effectLst>
                <a:latin typeface="+mn-lt"/>
                <a:cs typeface="Times New Roman" pitchFamily="18" charset="0"/>
              </a:rPr>
              <a:t>Greece (800–480 </a:t>
            </a:r>
            <a:r>
              <a:rPr lang="en-US" altLang="en-US" sz="3600" dirty="0" smtClean="0">
                <a:solidFill>
                  <a:srgbClr val="0066CC"/>
                </a:solidFill>
                <a:effectLst>
                  <a:outerShdw blurRad="38100" dist="38100" dir="2700000" algn="tl">
                    <a:srgbClr val="C0C0C0"/>
                  </a:outerShdw>
                </a:effectLst>
                <a:latin typeface="+mn-lt"/>
                <a:cs typeface="Times New Roman" pitchFamily="18" charset="0"/>
              </a:rPr>
              <a:t>BC)</a:t>
            </a:r>
            <a:r>
              <a:rPr lang="en-US" altLang="en-US" sz="3600" b="1" dirty="0" smtClean="0">
                <a:solidFill>
                  <a:srgbClr val="003399"/>
                </a:solidFill>
                <a:effectLst>
                  <a:outerShdw blurRad="38100" dist="38100" dir="2700000" algn="tl">
                    <a:srgbClr val="C0C0C0"/>
                  </a:outerShdw>
                </a:effectLst>
                <a:latin typeface="+mn-lt"/>
                <a:cs typeface="Times New Roman" pitchFamily="18" charset="0"/>
              </a:rPr>
              <a:t>’</a:t>
            </a:r>
            <a:endParaRPr lang="en-US" altLang="en-US" sz="3600" b="1" dirty="0">
              <a:solidFill>
                <a:srgbClr val="003399"/>
              </a:solidFill>
              <a:effectLst>
                <a:outerShdw blurRad="38100" dist="38100" dir="2700000" algn="tl">
                  <a:srgbClr val="C0C0C0"/>
                </a:outerShdw>
              </a:effectLst>
              <a:latin typeface="+mn-lt"/>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7543" y="907751"/>
            <a:ext cx="5718104" cy="468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34</a:t>
            </a:fld>
            <a:endParaRPr lang="en-US"/>
          </a:p>
        </p:txBody>
      </p:sp>
      <p:sp>
        <p:nvSpPr>
          <p:cNvPr id="9"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pPr algn="l"/>
            <a:r>
              <a:rPr lang="en-US" sz="3600" kern="0" dirty="0">
                <a:solidFill>
                  <a:srgbClr val="003399"/>
                </a:solidFill>
              </a:rPr>
              <a:t>Example: </a:t>
            </a:r>
            <a:r>
              <a:rPr lang="en-US" sz="3600" kern="0" dirty="0" smtClean="0">
                <a:solidFill>
                  <a:srgbClr val="003399"/>
                </a:solidFill>
              </a:rPr>
              <a:t>Women </a:t>
            </a:r>
            <a:r>
              <a:rPr lang="en-US" sz="3600" kern="0" dirty="0">
                <a:solidFill>
                  <a:srgbClr val="003399"/>
                </a:solidFill>
              </a:rPr>
              <a:t>in Archaic </a:t>
            </a:r>
            <a:r>
              <a:rPr lang="en-US" sz="3600" kern="0" dirty="0" smtClean="0">
                <a:solidFill>
                  <a:srgbClr val="003399"/>
                </a:solidFill>
              </a:rPr>
              <a:t>Greece</a:t>
            </a:r>
            <a:endParaRPr lang="en-US" sz="3600" kern="0" dirty="0">
              <a:solidFill>
                <a:srgbClr val="003399"/>
              </a:solidFill>
            </a:endParaRPr>
          </a:p>
        </p:txBody>
      </p:sp>
      <p:sp>
        <p:nvSpPr>
          <p:cNvPr id="184325" name="Rectangle 7"/>
          <p:cNvSpPr>
            <a:spLocks noChangeArrowheads="1"/>
          </p:cNvSpPr>
          <p:nvPr/>
        </p:nvSpPr>
        <p:spPr bwMode="auto">
          <a:xfrm>
            <a:off x="514747" y="2492896"/>
            <a:ext cx="3409181" cy="792088"/>
          </a:xfrm>
          <a:prstGeom prst="rect">
            <a:avLst/>
          </a:prstGeom>
          <a:noFill/>
          <a:ln w="19050" algn="ctr">
            <a:solidFill>
              <a:srgbClr val="FF6600"/>
            </a:solidFill>
            <a:round/>
            <a:headEnd/>
            <a:tailEnd/>
          </a:ln>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pPr>
            <a:endParaRPr lang="en-US" altLang="en-US" sz="2400">
              <a:solidFill>
                <a:schemeClr val="tx1"/>
              </a:solidFill>
              <a:cs typeface="Arial" charset="0"/>
            </a:endParaRPr>
          </a:p>
        </p:txBody>
      </p:sp>
      <p:sp>
        <p:nvSpPr>
          <p:cNvPr id="184323" name="TextBox 6"/>
          <p:cNvSpPr txBox="1">
            <a:spLocks noChangeArrowheads="1"/>
          </p:cNvSpPr>
          <p:nvPr/>
        </p:nvSpPr>
        <p:spPr bwMode="auto">
          <a:xfrm>
            <a:off x="1043608" y="5819080"/>
            <a:ext cx="2403475" cy="461962"/>
          </a:xfrm>
          <a:prstGeom prst="rect">
            <a:avLst/>
          </a:prstGeom>
          <a:solidFill>
            <a:schemeClr val="bg1">
              <a:lumMod val="85000"/>
            </a:schemeClr>
          </a:solidFill>
          <a:ln w="28575">
            <a:solidFill>
              <a:srgbClr val="FF9900"/>
            </a:solidFill>
            <a:miter lim="800000"/>
            <a:headEnd/>
            <a:tailEnd/>
          </a:ln>
          <a:extLst/>
        </p:spPr>
        <p:txBody>
          <a:bodyPr>
            <a:spAutoFit/>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pPr>
            <a:r>
              <a:rPr lang="en-US" altLang="en-US" sz="2400" b="1" dirty="0" smtClean="0">
                <a:solidFill>
                  <a:schemeClr val="tx1"/>
                </a:solidFill>
                <a:latin typeface="+mn-lt"/>
                <a:cs typeface="Arial" charset="0"/>
              </a:rPr>
              <a:t>36 results </a:t>
            </a:r>
            <a:r>
              <a:rPr lang="en-US" altLang="en-US" sz="2400" b="1" dirty="0">
                <a:solidFill>
                  <a:schemeClr val="tx1"/>
                </a:solidFill>
                <a:latin typeface="+mn-lt"/>
                <a:cs typeface="Arial" charset="0"/>
              </a:rPr>
              <a:t>found</a:t>
            </a:r>
          </a:p>
        </p:txBody>
      </p:sp>
      <p:pic>
        <p:nvPicPr>
          <p:cNvPr id="5124"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067944" y="2492896"/>
            <a:ext cx="4669395" cy="38164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bwMode="auto">
          <a:xfrm>
            <a:off x="3635896" y="3933056"/>
            <a:ext cx="864096" cy="315468"/>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7544" y="1196752"/>
            <a:ext cx="4764888" cy="369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67905" y="4509120"/>
            <a:ext cx="4305537" cy="17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35</a:t>
            </a:fld>
            <a:endParaRPr lang="en-US"/>
          </a:p>
        </p:txBody>
      </p:sp>
      <p:sp>
        <p:nvSpPr>
          <p:cNvPr id="10"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pPr algn="l"/>
            <a:r>
              <a:rPr lang="en-US" sz="3200" kern="0" dirty="0">
                <a:solidFill>
                  <a:srgbClr val="003399"/>
                </a:solidFill>
              </a:rPr>
              <a:t>How to find more related subject headings in the library catalogue?</a:t>
            </a:r>
          </a:p>
        </p:txBody>
      </p:sp>
      <p:sp>
        <p:nvSpPr>
          <p:cNvPr id="13" name="Rectangle 4"/>
          <p:cNvSpPr>
            <a:spLocks noChangeArrowheads="1"/>
          </p:cNvSpPr>
          <p:nvPr/>
        </p:nvSpPr>
        <p:spPr bwMode="auto">
          <a:xfrm>
            <a:off x="971600" y="4581128"/>
            <a:ext cx="1878388" cy="275059"/>
          </a:xfrm>
          <a:prstGeom prst="rect">
            <a:avLst/>
          </a:prstGeom>
          <a:noFill/>
          <a:ln w="28575" algn="ctr">
            <a:solidFill>
              <a:schemeClr val="accent1"/>
            </a:solidFill>
            <a:round/>
            <a:headEnd/>
            <a:tailEnd/>
          </a:ln>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pPr>
            <a:endParaRPr lang="en-US" altLang="en-US" sz="2400">
              <a:solidFill>
                <a:schemeClr val="tx1"/>
              </a:solidFill>
              <a:cs typeface="Arial" charset="0"/>
            </a:endParaRPr>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716016" y="3106123"/>
            <a:ext cx="4047638" cy="32031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6376" name="Rectangle 4"/>
          <p:cNvSpPr>
            <a:spLocks noChangeArrowheads="1"/>
          </p:cNvSpPr>
          <p:nvPr/>
        </p:nvSpPr>
        <p:spPr bwMode="auto">
          <a:xfrm>
            <a:off x="4860032" y="4149080"/>
            <a:ext cx="3772172" cy="1656184"/>
          </a:xfrm>
          <a:prstGeom prst="rect">
            <a:avLst/>
          </a:prstGeom>
          <a:noFill/>
          <a:ln w="28575" algn="ctr">
            <a:solidFill>
              <a:schemeClr val="accent5">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pPr>
            <a:endParaRPr lang="en-US" altLang="en-US" sz="2400">
              <a:solidFill>
                <a:schemeClr val="tx1"/>
              </a:solidFill>
              <a:cs typeface="Arial" charset="0"/>
            </a:endParaRPr>
          </a:p>
        </p:txBody>
      </p:sp>
      <p:sp>
        <p:nvSpPr>
          <p:cNvPr id="186371" name="TextBox 9"/>
          <p:cNvSpPr txBox="1">
            <a:spLocks noChangeArrowheads="1"/>
          </p:cNvSpPr>
          <p:nvPr/>
        </p:nvSpPr>
        <p:spPr bwMode="auto">
          <a:xfrm>
            <a:off x="4860032" y="1170618"/>
            <a:ext cx="3772172" cy="1754326"/>
          </a:xfrm>
          <a:prstGeom prst="rect">
            <a:avLst/>
          </a:prstGeom>
          <a:solidFill>
            <a:schemeClr val="bg1">
              <a:lumMod val="85000"/>
            </a:schemeClr>
          </a:solidFill>
          <a:ln w="28575">
            <a:solidFill>
              <a:srgbClr val="FF9900"/>
            </a:solidFill>
            <a:miter lim="800000"/>
            <a:headEnd/>
            <a:tailEnd/>
          </a:ln>
          <a:extLst/>
        </p:spPr>
        <p:txBody>
          <a:bodyPr wrap="square">
            <a:spAutoFit/>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pPr>
            <a:r>
              <a:rPr lang="en-US" altLang="en-US" sz="1800" b="1" dirty="0">
                <a:solidFill>
                  <a:srgbClr val="3333CC"/>
                </a:solidFill>
                <a:latin typeface="+mn-lt"/>
                <a:cs typeface="Arial" charset="0"/>
              </a:rPr>
              <a:t>While browsing the result of keyword search, click on the </a:t>
            </a:r>
            <a:r>
              <a:rPr lang="en-US" altLang="en-US" sz="1800" b="1" dirty="0">
                <a:solidFill>
                  <a:srgbClr val="FF0000"/>
                </a:solidFill>
                <a:latin typeface="+mn-lt"/>
                <a:cs typeface="Arial" charset="0"/>
              </a:rPr>
              <a:t>subject heading hyperlink</a:t>
            </a:r>
            <a:r>
              <a:rPr lang="en-US" altLang="en-US" sz="1800" b="1" dirty="0">
                <a:latin typeface="+mn-lt"/>
                <a:cs typeface="Arial" charset="0"/>
              </a:rPr>
              <a:t> </a:t>
            </a:r>
            <a:r>
              <a:rPr lang="en-US" altLang="en-US" sz="1800" b="1" dirty="0">
                <a:solidFill>
                  <a:srgbClr val="3333CC"/>
                </a:solidFill>
                <a:latin typeface="+mn-lt"/>
                <a:cs typeface="Arial" charset="0"/>
              </a:rPr>
              <a:t>of the record, then transform the search into subject heading, so more related and precise subjects can be retrieved.</a:t>
            </a:r>
          </a:p>
        </p:txBody>
      </p:sp>
      <p:sp>
        <p:nvSpPr>
          <p:cNvPr id="3" name="Right Arrow 2"/>
          <p:cNvSpPr/>
          <p:nvPr/>
        </p:nvSpPr>
        <p:spPr bwMode="auto">
          <a:xfrm>
            <a:off x="4176734" y="4581128"/>
            <a:ext cx="611290" cy="32403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A807BB7-29FD-428E-A878-30964BC2CE3A}" type="slidenum">
              <a:rPr lang="en-US" smtClean="0"/>
              <a:pPr>
                <a:defRPr/>
              </a:pPr>
              <a:t>36</a:t>
            </a:fld>
            <a:endParaRPr lang="en-US"/>
          </a:p>
        </p:txBody>
      </p:sp>
      <p:sp>
        <p:nvSpPr>
          <p:cNvPr id="10" name="Rectangle 9"/>
          <p:cNvSpPr/>
          <p:nvPr/>
        </p:nvSpPr>
        <p:spPr>
          <a:xfrm>
            <a:off x="806578" y="5661248"/>
            <a:ext cx="7437830" cy="830997"/>
          </a:xfrm>
          <a:prstGeom prst="rect">
            <a:avLst/>
          </a:prstGeom>
        </p:spPr>
        <p:txBody>
          <a:bodyPr wrap="square">
            <a:spAutoFit/>
          </a:bodyPr>
          <a:lstStyle/>
          <a:p>
            <a:r>
              <a:rPr lang="en-US" sz="2400" dirty="0" smtClean="0">
                <a:solidFill>
                  <a:srgbClr val="2713BD"/>
                </a:solidFill>
                <a:latin typeface="+mn-lt"/>
              </a:rPr>
              <a:t>Database – Historical Abstracts</a:t>
            </a:r>
            <a:br>
              <a:rPr lang="en-US" sz="2400" dirty="0" smtClean="0">
                <a:solidFill>
                  <a:srgbClr val="2713BD"/>
                </a:solidFill>
                <a:latin typeface="+mn-lt"/>
              </a:rPr>
            </a:br>
            <a:r>
              <a:rPr lang="en-US" sz="2400" dirty="0" smtClean="0">
                <a:solidFill>
                  <a:srgbClr val="2713BD"/>
                </a:solidFill>
                <a:latin typeface="+mn-lt"/>
              </a:rPr>
              <a:t>4 results found</a:t>
            </a:r>
            <a:endParaRPr lang="en-US" sz="2400" dirty="0">
              <a:solidFill>
                <a:srgbClr val="2713BD"/>
              </a:solidFill>
              <a:latin typeface="+mn-lt"/>
            </a:endParaRPr>
          </a:p>
        </p:txBody>
      </p:sp>
      <p:pic>
        <p:nvPicPr>
          <p:cNvPr id="6148"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176986" y="319186"/>
            <a:ext cx="6923406" cy="508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7544" y="260648"/>
            <a:ext cx="4773124" cy="415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614678" y="2492896"/>
            <a:ext cx="5133786" cy="370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9442" name="Slide Number Placeholder 1"/>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defRPr/>
            </a:pPr>
            <a:fld id="{24E21B4D-187C-4837-A47D-9B1D0A56ED62}" type="slidenum">
              <a:rPr lang="en-US" altLang="en-US" sz="1400" smtClean="0">
                <a:solidFill>
                  <a:schemeClr val="bg2"/>
                </a:solidFill>
              </a:rPr>
              <a:pPr eaLnBrk="1" hangingPunct="1">
                <a:spcBef>
                  <a:spcPct val="0"/>
                </a:spcBef>
                <a:buFontTx/>
                <a:buNone/>
                <a:defRPr/>
              </a:pPr>
              <a:t>37</a:t>
            </a:fld>
            <a:endParaRPr lang="en-US" altLang="en-US" sz="1400" smtClean="0">
              <a:solidFill>
                <a:schemeClr val="bg2"/>
              </a:solidFill>
            </a:endParaRPr>
          </a:p>
        </p:txBody>
      </p:sp>
      <p:sp>
        <p:nvSpPr>
          <p:cNvPr id="9" name="Rectangle 8"/>
          <p:cNvSpPr/>
          <p:nvPr/>
        </p:nvSpPr>
        <p:spPr>
          <a:xfrm>
            <a:off x="5220072" y="293747"/>
            <a:ext cx="2995856" cy="830997"/>
          </a:xfrm>
          <a:prstGeom prst="rect">
            <a:avLst/>
          </a:prstGeom>
        </p:spPr>
        <p:txBody>
          <a:bodyPr wrap="square">
            <a:spAutoFit/>
          </a:bodyPr>
          <a:lstStyle/>
          <a:p>
            <a:r>
              <a:rPr lang="en-US" sz="2400" dirty="0" smtClean="0">
                <a:solidFill>
                  <a:srgbClr val="2713BD"/>
                </a:solidFill>
                <a:latin typeface="+mn-lt"/>
              </a:rPr>
              <a:t>Database - JSTOR </a:t>
            </a:r>
            <a:br>
              <a:rPr lang="en-US" sz="2400" dirty="0" smtClean="0">
                <a:solidFill>
                  <a:srgbClr val="2713BD"/>
                </a:solidFill>
                <a:latin typeface="+mn-lt"/>
              </a:rPr>
            </a:br>
            <a:r>
              <a:rPr lang="en-US" sz="2400" dirty="0" smtClean="0">
                <a:solidFill>
                  <a:srgbClr val="2713BD"/>
                </a:solidFill>
                <a:latin typeface="+mn-lt"/>
              </a:rPr>
              <a:t>20,007 results found</a:t>
            </a:r>
            <a:endParaRPr lang="en-US" sz="2400" dirty="0">
              <a:solidFill>
                <a:srgbClr val="2713BD"/>
              </a:solidFill>
              <a:latin typeface="+mn-lt"/>
            </a:endParaRPr>
          </a:p>
        </p:txBody>
      </p:sp>
      <p:sp>
        <p:nvSpPr>
          <p:cNvPr id="10" name="Rectangle 9"/>
          <p:cNvSpPr/>
          <p:nvPr/>
        </p:nvSpPr>
        <p:spPr>
          <a:xfrm>
            <a:off x="467544" y="4739660"/>
            <a:ext cx="3147134" cy="1569660"/>
          </a:xfrm>
          <a:prstGeom prst="rect">
            <a:avLst/>
          </a:prstGeom>
        </p:spPr>
        <p:txBody>
          <a:bodyPr wrap="square">
            <a:spAutoFit/>
          </a:bodyPr>
          <a:lstStyle/>
          <a:p>
            <a:r>
              <a:rPr lang="en-US" sz="2400" dirty="0" smtClean="0">
                <a:solidFill>
                  <a:srgbClr val="2713BD"/>
                </a:solidFill>
                <a:latin typeface="+mn-lt"/>
              </a:rPr>
              <a:t>Database </a:t>
            </a:r>
            <a:r>
              <a:rPr lang="en-US" sz="2400" dirty="0">
                <a:solidFill>
                  <a:srgbClr val="2713BD"/>
                </a:solidFill>
                <a:latin typeface="+mn-lt"/>
              </a:rPr>
              <a:t>- Arts &amp; Humanities Citation Index at Web of Science </a:t>
            </a:r>
            <a:endParaRPr lang="en-US" sz="2400" dirty="0" smtClean="0">
              <a:solidFill>
                <a:srgbClr val="2713BD"/>
              </a:solidFill>
              <a:latin typeface="+mn-lt"/>
            </a:endParaRPr>
          </a:p>
          <a:p>
            <a:r>
              <a:rPr lang="en-US" sz="2400" dirty="0" smtClean="0">
                <a:solidFill>
                  <a:srgbClr val="2713BD"/>
                </a:solidFill>
                <a:latin typeface="+mn-lt"/>
              </a:rPr>
              <a:t>30 results </a:t>
            </a:r>
            <a:r>
              <a:rPr lang="en-US" sz="2400" dirty="0">
                <a:solidFill>
                  <a:srgbClr val="2713BD"/>
                </a:solidFill>
                <a:latin typeface="+mn-lt"/>
              </a:rPr>
              <a:t>found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139952" y="2381971"/>
            <a:ext cx="4318868" cy="4215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95536" y="978332"/>
            <a:ext cx="7810500" cy="132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9451" name="Rectangle 7"/>
          <p:cNvSpPr>
            <a:spLocks noChangeArrowheads="1"/>
          </p:cNvSpPr>
          <p:nvPr/>
        </p:nvSpPr>
        <p:spPr bwMode="auto">
          <a:xfrm>
            <a:off x="1439639" y="1873647"/>
            <a:ext cx="2412281" cy="403225"/>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pPr>
            <a:endParaRPr lang="zh-HK" altLang="en-US" sz="2400">
              <a:solidFill>
                <a:schemeClr val="tx1"/>
              </a:solidFill>
              <a:cs typeface="Arial" charset="0"/>
            </a:endParaRPr>
          </a:p>
        </p:txBody>
      </p:sp>
      <p:sp>
        <p:nvSpPr>
          <p:cNvPr id="189449" name="Rectangle 1"/>
          <p:cNvSpPr>
            <a:spLocks noChangeArrowheads="1"/>
          </p:cNvSpPr>
          <p:nvPr/>
        </p:nvSpPr>
        <p:spPr bwMode="auto">
          <a:xfrm>
            <a:off x="584149" y="2754794"/>
            <a:ext cx="355741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pPr>
            <a:r>
              <a:rPr lang="en-US" altLang="zh-TW" sz="1800" b="1" dirty="0">
                <a:solidFill>
                  <a:srgbClr val="3333CC"/>
                </a:solidFill>
                <a:latin typeface="+mn-lt"/>
                <a:cs typeface="Times New Roman" pitchFamily="18" charset="0"/>
              </a:rPr>
              <a:t>You can check if our library hold  this periodical and article.</a:t>
            </a:r>
          </a:p>
          <a:p>
            <a:pPr eaLnBrk="1" hangingPunct="1">
              <a:spcBef>
                <a:spcPct val="0"/>
              </a:spcBef>
            </a:pPr>
            <a:r>
              <a:rPr lang="en-US" altLang="zh-TW" sz="1800" b="1" dirty="0">
                <a:solidFill>
                  <a:srgbClr val="3333CC"/>
                </a:solidFill>
                <a:latin typeface="+mn-lt"/>
                <a:cs typeface="Times New Roman" pitchFamily="18" charset="0"/>
              </a:rPr>
              <a:t>You can use the “</a:t>
            </a:r>
            <a:r>
              <a:rPr lang="en-US" altLang="zh-TW" sz="1800" b="1" i="1" dirty="0">
                <a:solidFill>
                  <a:srgbClr val="3333CC"/>
                </a:solidFill>
                <a:latin typeface="+mn-lt"/>
                <a:cs typeface="Times New Roman" pitchFamily="18" charset="0"/>
                <a:hlinkClick r:id="rId4"/>
              </a:rPr>
              <a:t>Interlibrary Loan &amp; Document Delivery Services</a:t>
            </a:r>
            <a:r>
              <a:rPr lang="en-US" altLang="zh-TW" sz="1800" b="1" dirty="0">
                <a:solidFill>
                  <a:srgbClr val="3333CC"/>
                </a:solidFill>
                <a:latin typeface="+mn-lt"/>
                <a:cs typeface="Times New Roman" pitchFamily="18" charset="0"/>
              </a:rPr>
              <a:t>” to request the article that CUHK Library does not own. </a:t>
            </a:r>
            <a:r>
              <a:rPr lang="zh-TW" altLang="en-US" sz="1800" b="1" dirty="0">
                <a:solidFill>
                  <a:srgbClr val="3333CC"/>
                </a:solidFill>
                <a:latin typeface="+mn-lt"/>
                <a:cs typeface="Times New Roman" pitchFamily="18" charset="0"/>
              </a:rPr>
              <a:t> </a:t>
            </a:r>
          </a:p>
        </p:txBody>
      </p:sp>
      <p:sp>
        <p:nvSpPr>
          <p:cNvPr id="14" name="Rectangle 12"/>
          <p:cNvSpPr>
            <a:spLocks noChangeArrowheads="1"/>
          </p:cNvSpPr>
          <p:nvPr/>
        </p:nvSpPr>
        <p:spPr bwMode="auto">
          <a:xfrm>
            <a:off x="4300786" y="4149080"/>
            <a:ext cx="4159646" cy="648072"/>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pPr>
            <a:endParaRPr lang="en-US" altLang="en-US" sz="2400">
              <a:solidFill>
                <a:schemeClr val="tx1"/>
              </a:solidFill>
              <a:cs typeface="Arial" charset="0"/>
            </a:endParaRPr>
          </a:p>
        </p:txBody>
      </p:sp>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38</a:t>
            </a:fld>
            <a:endParaRPr lang="en-US"/>
          </a:p>
        </p:txBody>
      </p:sp>
      <p:sp>
        <p:nvSpPr>
          <p:cNvPr id="13"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pPr algn="l"/>
            <a:r>
              <a:rPr lang="en-US" sz="3200" kern="0" dirty="0">
                <a:solidFill>
                  <a:srgbClr val="003399"/>
                </a:solidFill>
              </a:rPr>
              <a:t>If the database doesn’t contain full-text article? </a:t>
            </a:r>
          </a:p>
        </p:txBody>
      </p:sp>
      <p:sp>
        <p:nvSpPr>
          <p:cNvPr id="3" name="Right Arrow 2"/>
          <p:cNvSpPr/>
          <p:nvPr/>
        </p:nvSpPr>
        <p:spPr bwMode="auto">
          <a:xfrm rot="2877659">
            <a:off x="3792950" y="2477901"/>
            <a:ext cx="936104" cy="45150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95536" y="2204864"/>
            <a:ext cx="4789891" cy="317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8"/>
          <p:cNvSpPr>
            <a:spLocks noChangeArrowheads="1"/>
          </p:cNvSpPr>
          <p:nvPr/>
        </p:nvSpPr>
        <p:spPr bwMode="auto">
          <a:xfrm>
            <a:off x="611560" y="796004"/>
            <a:ext cx="792087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2000" dirty="0" smtClean="0">
                <a:solidFill>
                  <a:srgbClr val="0070C0"/>
                </a:solidFill>
                <a:latin typeface="+mn-lt"/>
                <a:cs typeface="Times New Roman" pitchFamily="18" charset="0"/>
              </a:rPr>
              <a:t>Through the full text link resolver </a:t>
            </a:r>
            <a:r>
              <a:rPr lang="en-US" altLang="en-US" sz="2000" dirty="0" err="1" smtClean="0">
                <a:solidFill>
                  <a:srgbClr val="0070C0"/>
                </a:solidFill>
                <a:latin typeface="+mn-lt"/>
                <a:cs typeface="Times New Roman" pitchFamily="18" charset="0"/>
              </a:rPr>
              <a:t>Findit@CUHK</a:t>
            </a:r>
            <a:r>
              <a:rPr lang="en-US" altLang="en-US" sz="2000" dirty="0" smtClean="0">
                <a:solidFill>
                  <a:srgbClr val="0070C0"/>
                </a:solidFill>
                <a:latin typeface="+mn-lt"/>
                <a:cs typeface="Times New Roman" pitchFamily="18" charset="0"/>
              </a:rPr>
              <a:t> which is empowered by SFX, you can immediately know whether the item is available electronically and if so, be linked directly to the full text.  You can also find out about availability in other formats and even pass through interlibrary loan. </a:t>
            </a:r>
            <a:endParaRPr lang="en-US" altLang="zh-HK" dirty="0" smtClean="0">
              <a:solidFill>
                <a:srgbClr val="0070C0"/>
              </a:solidFill>
              <a:latin typeface="+mn-lt"/>
              <a:cs typeface="Times New Roman" pitchFamily="18" charset="0"/>
            </a:endParaRPr>
          </a:p>
        </p:txBody>
      </p:sp>
      <p:sp>
        <p:nvSpPr>
          <p:cNvPr id="191491" name="Rectangle 9"/>
          <p:cNvSpPr>
            <a:spLocks noChangeArrowheads="1"/>
          </p:cNvSpPr>
          <p:nvPr/>
        </p:nvSpPr>
        <p:spPr bwMode="auto">
          <a:xfrm>
            <a:off x="683569" y="5509681"/>
            <a:ext cx="77768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pPr>
            <a:r>
              <a:rPr lang="en-US" altLang="zh-TW" sz="2000" dirty="0">
                <a:solidFill>
                  <a:schemeClr val="tx1"/>
                </a:solidFill>
                <a:latin typeface="+mn-lt"/>
                <a:cs typeface="Times New Roman" pitchFamily="18" charset="0"/>
              </a:rPr>
              <a:t>O</a:t>
            </a:r>
            <a:r>
              <a:rPr lang="en-US" altLang="zh-HK" sz="2000" dirty="0">
                <a:solidFill>
                  <a:schemeClr val="tx1"/>
                </a:solidFill>
                <a:latin typeface="+mn-lt"/>
                <a:cs typeface="Times New Roman" pitchFamily="18" charset="0"/>
              </a:rPr>
              <a:t>n the search results list or record display page, click on the      </a:t>
            </a:r>
            <a:r>
              <a:rPr lang="en-US" altLang="zh-HK" sz="2000" dirty="0" smtClean="0">
                <a:solidFill>
                  <a:schemeClr val="tx1"/>
                </a:solidFill>
                <a:latin typeface="+mn-lt"/>
                <a:cs typeface="Times New Roman" pitchFamily="18" charset="0"/>
              </a:rPr>
              <a:t>                </a:t>
            </a:r>
            <a:r>
              <a:rPr lang="en-US" altLang="zh-HK" sz="2000" dirty="0">
                <a:solidFill>
                  <a:schemeClr val="tx1"/>
                </a:solidFill>
                <a:latin typeface="+mn-lt"/>
                <a:cs typeface="Times New Roman" pitchFamily="18" charset="0"/>
              </a:rPr>
              <a:t>button or </a:t>
            </a:r>
            <a:r>
              <a:rPr lang="en-US" altLang="zh-HK" sz="2000" dirty="0" err="1">
                <a:solidFill>
                  <a:srgbClr val="0070C0"/>
                </a:solidFill>
                <a:latin typeface="+mn-lt"/>
                <a:cs typeface="Times New Roman" pitchFamily="18" charset="0"/>
              </a:rPr>
              <a:t>Findit@CUHK</a:t>
            </a:r>
            <a:r>
              <a:rPr lang="en-US" altLang="zh-HK" sz="2000" dirty="0">
                <a:solidFill>
                  <a:srgbClr val="0070C0"/>
                </a:solidFill>
                <a:latin typeface="+mn-lt"/>
                <a:cs typeface="Times New Roman" pitchFamily="18" charset="0"/>
              </a:rPr>
              <a:t> </a:t>
            </a:r>
            <a:r>
              <a:rPr lang="en-US" altLang="zh-HK" sz="2000" dirty="0">
                <a:solidFill>
                  <a:schemeClr val="tx1"/>
                </a:solidFill>
                <a:latin typeface="+mn-lt"/>
                <a:cs typeface="Times New Roman" pitchFamily="18" charset="0"/>
              </a:rPr>
              <a:t>to check whether the item is available electronically or find out it in other </a:t>
            </a:r>
            <a:r>
              <a:rPr lang="en-US" altLang="zh-HK" sz="2000" dirty="0" smtClean="0">
                <a:solidFill>
                  <a:schemeClr val="tx1"/>
                </a:solidFill>
                <a:latin typeface="+mn-lt"/>
                <a:cs typeface="Times New Roman" pitchFamily="18" charset="0"/>
              </a:rPr>
              <a:t>formats.</a:t>
            </a:r>
            <a:r>
              <a:rPr lang="en-US" altLang="zh-HK" sz="2000" dirty="0" smtClean="0">
                <a:solidFill>
                  <a:srgbClr val="00B0F0"/>
                </a:solidFill>
                <a:latin typeface="+mn-lt"/>
                <a:cs typeface="Times New Roman" pitchFamily="18" charset="0"/>
              </a:rPr>
              <a:t> </a:t>
            </a:r>
            <a:endParaRPr lang="en-US" altLang="zh-HK" sz="2000" dirty="0">
              <a:solidFill>
                <a:srgbClr val="00B0F0"/>
              </a:solidFill>
              <a:latin typeface="+mn-lt"/>
              <a:cs typeface="Times New Roman" pitchFamily="18" charset="0"/>
            </a:endParaRPr>
          </a:p>
        </p:txBody>
      </p:sp>
      <p:pic>
        <p:nvPicPr>
          <p:cNvPr id="191492" name="Picture 1"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2280" y="5589240"/>
            <a:ext cx="1079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DFE01017-3DC3-4B32-BC06-15B8CF05838B}" type="slidenum">
              <a:rPr lang="en-US" smtClean="0"/>
              <a:pPr>
                <a:defRPr/>
              </a:pPr>
              <a:t>39</a:t>
            </a:fld>
            <a:endParaRPr lang="en-US"/>
          </a:p>
        </p:txBody>
      </p:sp>
      <p:sp>
        <p:nvSpPr>
          <p:cNvPr id="11" name="Title 1"/>
          <p:cNvSpPr txBox="1">
            <a:spLocks/>
          </p:cNvSpPr>
          <p:nvPr/>
        </p:nvSpPr>
        <p:spPr bwMode="auto">
          <a:xfrm>
            <a:off x="554037" y="41945"/>
            <a:ext cx="7646019"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pPr algn="l"/>
            <a:r>
              <a:rPr lang="en-US" sz="3600" kern="0" dirty="0" err="1">
                <a:solidFill>
                  <a:srgbClr val="003399"/>
                </a:solidFill>
              </a:rPr>
              <a:t>Findit@CUHK</a:t>
            </a:r>
            <a:endParaRPr lang="en-US" sz="3600" kern="0" dirty="0">
              <a:solidFill>
                <a:srgbClr val="003399"/>
              </a:solidFill>
            </a:endParaRPr>
          </a:p>
        </p:txBody>
      </p:sp>
      <p:sp>
        <p:nvSpPr>
          <p:cNvPr id="10" name="Rectangle 3"/>
          <p:cNvSpPr>
            <a:spLocks noChangeArrowheads="1"/>
          </p:cNvSpPr>
          <p:nvPr/>
        </p:nvSpPr>
        <p:spPr bwMode="auto">
          <a:xfrm>
            <a:off x="1115616" y="3539728"/>
            <a:ext cx="2304256" cy="249312"/>
          </a:xfrm>
          <a:prstGeom prst="rect">
            <a:avLst/>
          </a:prstGeom>
          <a:noFill/>
          <a:ln w="254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pPr>
            <a:endParaRPr lang="en-US" altLang="en-US" sz="2400">
              <a:solidFill>
                <a:schemeClr val="tx1"/>
              </a:solidFill>
              <a:cs typeface="Times New Roman" pitchFamily="18" charset="0"/>
            </a:endParaRPr>
          </a:p>
        </p:txBody>
      </p:sp>
      <p:pic>
        <p:nvPicPr>
          <p:cNvPr id="7173" name="Picture 5"/>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067944" y="2214948"/>
            <a:ext cx="4587131" cy="31688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3"/>
          <p:cNvSpPr>
            <a:spLocks noChangeArrowheads="1"/>
          </p:cNvSpPr>
          <p:nvPr/>
        </p:nvSpPr>
        <p:spPr bwMode="auto">
          <a:xfrm>
            <a:off x="7336581" y="4221088"/>
            <a:ext cx="763811" cy="269875"/>
          </a:xfrm>
          <a:prstGeom prst="rect">
            <a:avLst/>
          </a:prstGeom>
          <a:noFill/>
          <a:ln w="254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pPr>
            <a:endParaRPr lang="en-US" altLang="en-US" sz="240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defRPr/>
            </a:pPr>
            <a:fld id="{B3A4ACA5-635E-49AC-8EDD-3E253336FD92}" type="slidenum">
              <a:rPr lang="en-US" altLang="en-US" sz="1400" smtClean="0">
                <a:solidFill>
                  <a:schemeClr val="bg2"/>
                </a:solidFill>
              </a:rPr>
              <a:pPr eaLnBrk="1" hangingPunct="1">
                <a:spcBef>
                  <a:spcPct val="0"/>
                </a:spcBef>
                <a:buFontTx/>
                <a:buNone/>
                <a:defRPr/>
              </a:pPr>
              <a:t>4</a:t>
            </a:fld>
            <a:endParaRPr lang="en-US" altLang="en-US" sz="1400" smtClean="0">
              <a:solidFill>
                <a:schemeClr val="bg2"/>
              </a:solidFill>
            </a:endParaRPr>
          </a:p>
        </p:txBody>
      </p:sp>
      <p:pic>
        <p:nvPicPr>
          <p:cNvPr id="14131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5577" y="1002513"/>
            <a:ext cx="7632848" cy="534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043608" y="2728686"/>
            <a:ext cx="3744416" cy="34027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a:stCxn id="15" idx="2"/>
            <a:endCxn id="141320" idx="0"/>
          </p:cNvCxnSpPr>
          <p:nvPr/>
        </p:nvCxnSpPr>
        <p:spPr>
          <a:xfrm>
            <a:off x="1729661" y="3284985"/>
            <a:ext cx="970131" cy="1286851"/>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1320" name="Text Box 6"/>
          <p:cNvSpPr txBox="1">
            <a:spLocks noChangeArrowheads="1"/>
          </p:cNvSpPr>
          <p:nvPr/>
        </p:nvSpPr>
        <p:spPr bwMode="auto">
          <a:xfrm>
            <a:off x="827584" y="4571836"/>
            <a:ext cx="3744416" cy="369332"/>
          </a:xfrm>
          <a:prstGeom prst="rect">
            <a:avLst/>
          </a:prstGeom>
          <a:solidFill>
            <a:schemeClr val="bg1">
              <a:lumMod val="85000"/>
            </a:schemeClr>
          </a:solidFill>
          <a:ln w="28575" algn="ctr">
            <a:solidFill>
              <a:schemeClr val="accent5">
                <a:lumMod val="50000"/>
              </a:schemeClr>
            </a:solidFill>
            <a:miter lim="800000"/>
            <a:headEnd/>
            <a:tailEnd/>
          </a:ln>
          <a:effectLst/>
          <a:extLst/>
        </p:spPr>
        <p:txBody>
          <a:bodyPr wrap="square">
            <a:spAutoFit/>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50000"/>
              </a:spcBef>
              <a:buClr>
                <a:schemeClr val="tx2"/>
              </a:buClr>
              <a:buFontTx/>
              <a:buNone/>
            </a:pPr>
            <a:r>
              <a:rPr lang="en-US" altLang="zh-TW" sz="1800" b="1" dirty="0">
                <a:solidFill>
                  <a:schemeClr val="tx1"/>
                </a:solidFill>
                <a:latin typeface="Calibri" panose="020F0502020204030204" pitchFamily="34" charset="0"/>
                <a:ea typeface="SimSun" pitchFamily="2" charset="-122"/>
                <a:cs typeface="Calibri" panose="020F0502020204030204" pitchFamily="34" charset="0"/>
              </a:rPr>
              <a:t>Entry Point </a:t>
            </a:r>
            <a:r>
              <a:rPr lang="en-US" altLang="zh-TW" sz="1800" b="1" dirty="0" smtClean="0">
                <a:solidFill>
                  <a:schemeClr val="tx1"/>
                </a:solidFill>
                <a:latin typeface="Calibri" panose="020F0502020204030204" pitchFamily="34" charset="0"/>
                <a:ea typeface="SimSun" pitchFamily="2" charset="-122"/>
                <a:cs typeface="Calibri" panose="020F0502020204030204" pitchFamily="34" charset="0"/>
              </a:rPr>
              <a:t>of “</a:t>
            </a:r>
            <a:r>
              <a:rPr lang="en-US" altLang="zh-HK" sz="1800" b="1" dirty="0">
                <a:solidFill>
                  <a:schemeClr val="tx1"/>
                </a:solidFill>
                <a:latin typeface="Calibri" panose="020F0502020204030204" pitchFamily="34" charset="0"/>
                <a:ea typeface="Arial Unicode MS" pitchFamily="34" charset="-120"/>
                <a:cs typeface="Calibri" panose="020F0502020204030204" pitchFamily="34" charset="0"/>
              </a:rPr>
              <a:t>Full Catalogue Search”</a:t>
            </a:r>
          </a:p>
        </p:txBody>
      </p:sp>
      <p:cxnSp>
        <p:nvCxnSpPr>
          <p:cNvPr id="13" name="Straight Arrow Connector 12"/>
          <p:cNvCxnSpPr>
            <a:stCxn id="8" idx="0"/>
            <a:endCxn id="141322" idx="2"/>
          </p:cNvCxnSpPr>
          <p:nvPr/>
        </p:nvCxnSpPr>
        <p:spPr>
          <a:xfrm flipH="1" flipV="1">
            <a:off x="2898803" y="2102078"/>
            <a:ext cx="17013" cy="62660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1322" name="Text Box 9"/>
          <p:cNvSpPr txBox="1">
            <a:spLocks noChangeArrowheads="1"/>
          </p:cNvSpPr>
          <p:nvPr/>
        </p:nvSpPr>
        <p:spPr bwMode="auto">
          <a:xfrm>
            <a:off x="1441629" y="1732746"/>
            <a:ext cx="2914347" cy="369332"/>
          </a:xfrm>
          <a:prstGeom prst="rect">
            <a:avLst/>
          </a:prstGeom>
          <a:solidFill>
            <a:schemeClr val="bg1">
              <a:lumMod val="85000"/>
            </a:schemeClr>
          </a:solidFill>
          <a:ln w="28575" algn="ctr">
            <a:solidFill>
              <a:srgbClr val="0070C0"/>
            </a:solidFill>
            <a:miter lim="800000"/>
            <a:headEnd/>
            <a:tailEnd/>
          </a:ln>
          <a:effectLst/>
          <a:extLst/>
        </p:spPr>
        <p:txBody>
          <a:bodyPr wrap="square">
            <a:spAutoFit/>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50000"/>
              </a:spcBef>
              <a:buClr>
                <a:schemeClr val="tx2"/>
              </a:buClr>
              <a:buFontTx/>
              <a:buNone/>
            </a:pPr>
            <a:r>
              <a:rPr lang="en-US" altLang="zh-TW" sz="1800" b="1" dirty="0">
                <a:solidFill>
                  <a:schemeClr val="tx1"/>
                </a:solidFill>
                <a:latin typeface="Calibri" panose="020F0502020204030204" pitchFamily="34" charset="0"/>
                <a:ea typeface="SimSun" pitchFamily="2" charset="-122"/>
                <a:cs typeface="Calibri" panose="020F0502020204030204" pitchFamily="34" charset="0"/>
              </a:rPr>
              <a:t>Entry Point of </a:t>
            </a:r>
            <a:r>
              <a:rPr lang="en-US" altLang="zh-TW" sz="1800" b="1" dirty="0" smtClean="0">
                <a:solidFill>
                  <a:schemeClr val="tx1"/>
                </a:solidFill>
                <a:latin typeface="Calibri" panose="020F0502020204030204" pitchFamily="34" charset="0"/>
                <a:ea typeface="SimSun" pitchFamily="2" charset="-122"/>
                <a:cs typeface="Calibri" panose="020F0502020204030204" pitchFamily="34" charset="0"/>
              </a:rPr>
              <a:t>“</a:t>
            </a:r>
            <a:r>
              <a:rPr lang="en-US" altLang="zh-HK" sz="1800" b="1" dirty="0">
                <a:solidFill>
                  <a:schemeClr val="tx1"/>
                </a:solidFill>
                <a:latin typeface="Calibri" panose="020F0502020204030204" pitchFamily="34" charset="0"/>
                <a:ea typeface="Arial Unicode MS" pitchFamily="34" charset="-120"/>
                <a:cs typeface="Calibri" panose="020F0502020204030204" pitchFamily="34" charset="0"/>
              </a:rPr>
              <a:t>Easy Search”</a:t>
            </a:r>
          </a:p>
        </p:txBody>
      </p:sp>
      <p:sp>
        <p:nvSpPr>
          <p:cNvPr id="15" name="Rectangle 14"/>
          <p:cNvSpPr/>
          <p:nvPr/>
        </p:nvSpPr>
        <p:spPr>
          <a:xfrm>
            <a:off x="1191577" y="3068960"/>
            <a:ext cx="1076167" cy="216025"/>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itle 1"/>
          <p:cNvSpPr>
            <a:spLocks noGrp="1"/>
          </p:cNvSpPr>
          <p:nvPr>
            <p:ph type="title"/>
          </p:nvPr>
        </p:nvSpPr>
        <p:spPr>
          <a:xfrm>
            <a:off x="554038" y="41945"/>
            <a:ext cx="7916862" cy="866775"/>
          </a:xfrm>
        </p:spPr>
        <p:txBody>
          <a:bodyPr/>
          <a:lstStyle/>
          <a:p>
            <a:r>
              <a:rPr lang="en-US" dirty="0">
                <a:solidFill>
                  <a:srgbClr val="003399"/>
                </a:solidFill>
              </a:rPr>
              <a:t>Library Catalogue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1322"/>
                                        </p:tgtEl>
                                        <p:attrNameLst>
                                          <p:attrName>style.visibility</p:attrName>
                                        </p:attrNameLst>
                                      </p:cBhvr>
                                      <p:to>
                                        <p:strVal val="visible"/>
                                      </p:to>
                                    </p:set>
                                    <p:anim calcmode="lin" valueType="num">
                                      <p:cBhvr additive="base">
                                        <p:cTn id="15" dur="500" fill="hold"/>
                                        <p:tgtEl>
                                          <p:spTgt spid="141322"/>
                                        </p:tgtEl>
                                        <p:attrNameLst>
                                          <p:attrName>ppt_x</p:attrName>
                                        </p:attrNameLst>
                                      </p:cBhvr>
                                      <p:tavLst>
                                        <p:tav tm="0">
                                          <p:val>
                                            <p:strVal val="#ppt_x"/>
                                          </p:val>
                                        </p:tav>
                                        <p:tav tm="100000">
                                          <p:val>
                                            <p:strVal val="#ppt_x"/>
                                          </p:val>
                                        </p:tav>
                                      </p:tavLst>
                                    </p:anim>
                                    <p:anim calcmode="lin" valueType="num">
                                      <p:cBhvr additive="base">
                                        <p:cTn id="16" dur="500" fill="hold"/>
                                        <p:tgtEl>
                                          <p:spTgt spid="1413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1320"/>
                                        </p:tgtEl>
                                        <p:attrNameLst>
                                          <p:attrName>style.visibility</p:attrName>
                                        </p:attrNameLst>
                                      </p:cBhvr>
                                      <p:to>
                                        <p:strVal val="visible"/>
                                      </p:to>
                                    </p:set>
                                    <p:anim calcmode="lin" valueType="num">
                                      <p:cBhvr additive="base">
                                        <p:cTn id="29" dur="500" fill="hold"/>
                                        <p:tgtEl>
                                          <p:spTgt spid="141320"/>
                                        </p:tgtEl>
                                        <p:attrNameLst>
                                          <p:attrName>ppt_x</p:attrName>
                                        </p:attrNameLst>
                                      </p:cBhvr>
                                      <p:tavLst>
                                        <p:tav tm="0">
                                          <p:val>
                                            <p:strVal val="#ppt_x"/>
                                          </p:val>
                                        </p:tav>
                                        <p:tav tm="100000">
                                          <p:val>
                                            <p:strVal val="#ppt_x"/>
                                          </p:val>
                                        </p:tav>
                                      </p:tavLst>
                                    </p:anim>
                                    <p:anim calcmode="lin" valueType="num">
                                      <p:cBhvr additive="base">
                                        <p:cTn id="30" dur="500" fill="hold"/>
                                        <p:tgtEl>
                                          <p:spTgt spid="1413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1320" grpId="0" animBg="1"/>
      <p:bldP spid="141322"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FE01017-3DC3-4B32-BC06-15B8CF05838B}" type="slidenum">
              <a:rPr lang="en-US" smtClean="0"/>
              <a:pPr>
                <a:defRPr/>
              </a:pPr>
              <a:t>40</a:t>
            </a:fld>
            <a:endParaRPr lang="en-US"/>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7544" y="332657"/>
            <a:ext cx="5332411" cy="36004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 name="Rectangle 3"/>
          <p:cNvSpPr>
            <a:spLocks noChangeArrowheads="1"/>
          </p:cNvSpPr>
          <p:nvPr/>
        </p:nvSpPr>
        <p:spPr bwMode="auto">
          <a:xfrm>
            <a:off x="2123728" y="2996952"/>
            <a:ext cx="2520280" cy="269875"/>
          </a:xfrm>
          <a:prstGeom prst="rect">
            <a:avLst/>
          </a:prstGeom>
          <a:noFill/>
          <a:ln w="254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pPr>
            <a:endParaRPr lang="en-US" altLang="en-US" sz="2400">
              <a:solidFill>
                <a:schemeClr val="tx1"/>
              </a:solidFill>
              <a:cs typeface="Times New Roman" pitchFamily="18" charset="0"/>
            </a:endParaRPr>
          </a:p>
        </p:txBody>
      </p:sp>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932040" y="2670784"/>
            <a:ext cx="3800675" cy="35131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ight Arrow 7"/>
          <p:cNvSpPr/>
          <p:nvPr/>
        </p:nvSpPr>
        <p:spPr bwMode="auto">
          <a:xfrm rot="2877659">
            <a:off x="4297006" y="3496544"/>
            <a:ext cx="936104" cy="45150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5" name="Picture 3" descr="MC900384172[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708400" y="2997200"/>
            <a:ext cx="153828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Oval 4"/>
          <p:cNvSpPr>
            <a:spLocks noChangeArrowheads="1"/>
          </p:cNvSpPr>
          <p:nvPr/>
        </p:nvSpPr>
        <p:spPr bwMode="auto">
          <a:xfrm>
            <a:off x="1835150" y="1700213"/>
            <a:ext cx="1512888"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800">
                <a:solidFill>
                  <a:schemeClr val="tx1"/>
                </a:solidFill>
                <a:latin typeface="+mn-lt"/>
                <a:cs typeface="Arial" charset="0"/>
              </a:rPr>
              <a:t>Concepts</a:t>
            </a:r>
          </a:p>
        </p:txBody>
      </p:sp>
      <p:sp>
        <p:nvSpPr>
          <p:cNvPr id="182277" name="Oval 5"/>
          <p:cNvSpPr>
            <a:spLocks noChangeArrowheads="1"/>
          </p:cNvSpPr>
          <p:nvPr/>
        </p:nvSpPr>
        <p:spPr bwMode="auto">
          <a:xfrm>
            <a:off x="3707184" y="1196975"/>
            <a:ext cx="1512888"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800">
                <a:solidFill>
                  <a:schemeClr val="tx1"/>
                </a:solidFill>
                <a:latin typeface="+mn-lt"/>
                <a:cs typeface="Arial" charset="0"/>
              </a:rPr>
              <a:t>Medium</a:t>
            </a:r>
          </a:p>
        </p:txBody>
      </p:sp>
      <p:sp>
        <p:nvSpPr>
          <p:cNvPr id="182278" name="Oval 6"/>
          <p:cNvSpPr>
            <a:spLocks noChangeArrowheads="1"/>
          </p:cNvSpPr>
          <p:nvPr/>
        </p:nvSpPr>
        <p:spPr bwMode="auto">
          <a:xfrm>
            <a:off x="5508104" y="1700213"/>
            <a:ext cx="1512888"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800">
                <a:solidFill>
                  <a:schemeClr val="tx1"/>
                </a:solidFill>
                <a:latin typeface="+mn-lt"/>
                <a:cs typeface="Arial" charset="0"/>
              </a:rPr>
              <a:t>Key authors &amp; </a:t>
            </a:r>
          </a:p>
          <a:p>
            <a:pPr algn="ctr" eaLnBrk="1" hangingPunct="1">
              <a:spcBef>
                <a:spcPct val="0"/>
              </a:spcBef>
              <a:buFontTx/>
              <a:buNone/>
            </a:pPr>
            <a:r>
              <a:rPr lang="en-US" altLang="en-US" sz="1800">
                <a:solidFill>
                  <a:schemeClr val="tx1"/>
                </a:solidFill>
                <a:latin typeface="+mn-lt"/>
                <a:cs typeface="Arial" charset="0"/>
              </a:rPr>
              <a:t>organization</a:t>
            </a:r>
          </a:p>
        </p:txBody>
      </p:sp>
      <p:sp>
        <p:nvSpPr>
          <p:cNvPr id="182279" name="Oval 7"/>
          <p:cNvSpPr>
            <a:spLocks noChangeArrowheads="1"/>
          </p:cNvSpPr>
          <p:nvPr/>
        </p:nvSpPr>
        <p:spPr bwMode="auto">
          <a:xfrm>
            <a:off x="5940425" y="3284538"/>
            <a:ext cx="1512888"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800">
                <a:solidFill>
                  <a:schemeClr val="tx1"/>
                </a:solidFill>
                <a:latin typeface="+mn-lt"/>
                <a:cs typeface="Arial" charset="0"/>
              </a:rPr>
              <a:t>Time period</a:t>
            </a:r>
          </a:p>
        </p:txBody>
      </p:sp>
      <p:sp>
        <p:nvSpPr>
          <p:cNvPr id="182280" name="Oval 8"/>
          <p:cNvSpPr>
            <a:spLocks noChangeArrowheads="1"/>
          </p:cNvSpPr>
          <p:nvPr/>
        </p:nvSpPr>
        <p:spPr bwMode="auto">
          <a:xfrm>
            <a:off x="4932363" y="4868863"/>
            <a:ext cx="1512887"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800">
                <a:solidFill>
                  <a:schemeClr val="tx1"/>
                </a:solidFill>
                <a:latin typeface="+mn-lt"/>
                <a:cs typeface="Arial" charset="0"/>
              </a:rPr>
              <a:t>Geographical </a:t>
            </a:r>
          </a:p>
          <a:p>
            <a:pPr algn="ctr" eaLnBrk="1" hangingPunct="1">
              <a:spcBef>
                <a:spcPct val="0"/>
              </a:spcBef>
              <a:buFontTx/>
              <a:buNone/>
            </a:pPr>
            <a:r>
              <a:rPr lang="en-US" altLang="en-US" sz="1800">
                <a:solidFill>
                  <a:schemeClr val="tx1"/>
                </a:solidFill>
                <a:latin typeface="+mn-lt"/>
                <a:cs typeface="Arial" charset="0"/>
              </a:rPr>
              <a:t>regions</a:t>
            </a:r>
          </a:p>
        </p:txBody>
      </p:sp>
      <p:sp>
        <p:nvSpPr>
          <p:cNvPr id="182281" name="Oval 9"/>
          <p:cNvSpPr>
            <a:spLocks noChangeArrowheads="1"/>
          </p:cNvSpPr>
          <p:nvPr/>
        </p:nvSpPr>
        <p:spPr bwMode="auto">
          <a:xfrm>
            <a:off x="2700338" y="4797425"/>
            <a:ext cx="1512887"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800">
                <a:solidFill>
                  <a:schemeClr val="tx1"/>
                </a:solidFill>
                <a:latin typeface="+mn-lt"/>
                <a:cs typeface="Arial" charset="0"/>
              </a:rPr>
              <a:t>Types of</a:t>
            </a:r>
          </a:p>
          <a:p>
            <a:pPr algn="ctr" eaLnBrk="1" hangingPunct="1">
              <a:spcBef>
                <a:spcPct val="0"/>
              </a:spcBef>
              <a:buFontTx/>
              <a:buNone/>
            </a:pPr>
            <a:r>
              <a:rPr lang="en-US" altLang="en-US" sz="1800">
                <a:solidFill>
                  <a:schemeClr val="tx1"/>
                </a:solidFill>
                <a:latin typeface="+mn-lt"/>
                <a:cs typeface="Arial" charset="0"/>
              </a:rPr>
              <a:t>information</a:t>
            </a:r>
          </a:p>
        </p:txBody>
      </p:sp>
      <p:sp>
        <p:nvSpPr>
          <p:cNvPr id="182282" name="Oval 10"/>
          <p:cNvSpPr>
            <a:spLocks noChangeArrowheads="1"/>
          </p:cNvSpPr>
          <p:nvPr/>
        </p:nvSpPr>
        <p:spPr bwMode="auto">
          <a:xfrm>
            <a:off x="1402928" y="3429000"/>
            <a:ext cx="1512888"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800">
                <a:solidFill>
                  <a:schemeClr val="tx1"/>
                </a:solidFill>
                <a:latin typeface="+mn-lt"/>
                <a:cs typeface="Arial" charset="0"/>
              </a:rPr>
              <a:t>Amount of</a:t>
            </a:r>
          </a:p>
          <a:p>
            <a:pPr algn="ctr" eaLnBrk="1" hangingPunct="1">
              <a:spcBef>
                <a:spcPct val="0"/>
              </a:spcBef>
              <a:buFontTx/>
              <a:buNone/>
            </a:pPr>
            <a:r>
              <a:rPr lang="en-US" altLang="en-US" sz="1800">
                <a:solidFill>
                  <a:schemeClr val="tx1"/>
                </a:solidFill>
                <a:latin typeface="+mn-lt"/>
                <a:cs typeface="Arial" charset="0"/>
              </a:rPr>
              <a:t>Information </a:t>
            </a:r>
          </a:p>
        </p:txBody>
      </p:sp>
      <p:sp>
        <p:nvSpPr>
          <p:cNvPr id="28" name="Oval 12"/>
          <p:cNvSpPr>
            <a:spLocks noChangeArrowheads="1"/>
          </p:cNvSpPr>
          <p:nvPr/>
        </p:nvSpPr>
        <p:spPr bwMode="auto">
          <a:xfrm>
            <a:off x="3707904" y="1196975"/>
            <a:ext cx="1512888"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800" dirty="0">
                <a:solidFill>
                  <a:schemeClr val="tx1"/>
                </a:solidFill>
                <a:latin typeface="+mn-lt"/>
                <a:cs typeface="Arial" charset="0"/>
              </a:rPr>
              <a:t>Fiction,</a:t>
            </a:r>
          </a:p>
          <a:p>
            <a:pPr algn="ctr" eaLnBrk="1" hangingPunct="1">
              <a:spcBef>
                <a:spcPct val="0"/>
              </a:spcBef>
              <a:buFontTx/>
              <a:buNone/>
            </a:pPr>
            <a:r>
              <a:rPr lang="en-US" altLang="en-US" sz="1800" dirty="0">
                <a:solidFill>
                  <a:schemeClr val="tx1"/>
                </a:solidFill>
                <a:latin typeface="+mn-lt"/>
                <a:cs typeface="Arial" charset="0"/>
              </a:rPr>
              <a:t>Film etc.</a:t>
            </a:r>
          </a:p>
        </p:txBody>
      </p:sp>
      <p:sp>
        <p:nvSpPr>
          <p:cNvPr id="29" name="Oval 13"/>
          <p:cNvSpPr>
            <a:spLocks noChangeArrowheads="1"/>
          </p:cNvSpPr>
          <p:nvPr/>
        </p:nvSpPr>
        <p:spPr bwMode="auto">
          <a:xfrm>
            <a:off x="5508104" y="1700213"/>
            <a:ext cx="1512888"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800" dirty="0" smtClean="0">
                <a:solidFill>
                  <a:schemeClr val="tx1"/>
                </a:solidFill>
                <a:latin typeface="+mn-lt"/>
                <a:cs typeface="Arial" charset="0"/>
              </a:rPr>
              <a:t>Writer?</a:t>
            </a:r>
            <a:endParaRPr lang="en-US" altLang="en-US" sz="1800" dirty="0">
              <a:solidFill>
                <a:schemeClr val="tx1"/>
              </a:solidFill>
              <a:latin typeface="+mn-lt"/>
              <a:cs typeface="Arial" charset="0"/>
            </a:endParaRPr>
          </a:p>
          <a:p>
            <a:pPr algn="ctr" eaLnBrk="1" hangingPunct="1">
              <a:spcBef>
                <a:spcPct val="0"/>
              </a:spcBef>
              <a:buFontTx/>
              <a:buNone/>
            </a:pPr>
            <a:r>
              <a:rPr lang="en-US" altLang="en-US" sz="1800" dirty="0">
                <a:solidFill>
                  <a:schemeClr val="tx1"/>
                </a:solidFill>
                <a:latin typeface="+mn-lt"/>
                <a:cs typeface="Arial" charset="0"/>
              </a:rPr>
              <a:t>Translation </a:t>
            </a:r>
          </a:p>
          <a:p>
            <a:pPr algn="ctr" eaLnBrk="1" hangingPunct="1">
              <a:spcBef>
                <a:spcPct val="0"/>
              </a:spcBef>
              <a:buFontTx/>
              <a:buNone/>
            </a:pPr>
            <a:r>
              <a:rPr lang="en-US" altLang="en-US" sz="1800" dirty="0">
                <a:solidFill>
                  <a:schemeClr val="tx1"/>
                </a:solidFill>
                <a:latin typeface="+mn-lt"/>
                <a:cs typeface="Arial" charset="0"/>
              </a:rPr>
              <a:t>organization?</a:t>
            </a:r>
          </a:p>
        </p:txBody>
      </p:sp>
      <p:sp>
        <p:nvSpPr>
          <p:cNvPr id="31" name="Oval 15"/>
          <p:cNvSpPr>
            <a:spLocks noChangeArrowheads="1"/>
          </p:cNvSpPr>
          <p:nvPr/>
        </p:nvSpPr>
        <p:spPr bwMode="auto">
          <a:xfrm>
            <a:off x="4932040" y="4868863"/>
            <a:ext cx="1512887"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600" dirty="0" smtClean="0">
                <a:solidFill>
                  <a:schemeClr val="tx1"/>
                </a:solidFill>
                <a:latin typeface="+mn-lt"/>
                <a:cs typeface="Arial" charset="0"/>
              </a:rPr>
              <a:t>Southeast, </a:t>
            </a:r>
            <a:br>
              <a:rPr lang="en-US" altLang="en-US" sz="1600" dirty="0" smtClean="0">
                <a:solidFill>
                  <a:schemeClr val="tx1"/>
                </a:solidFill>
                <a:latin typeface="+mn-lt"/>
                <a:cs typeface="Arial" charset="0"/>
              </a:rPr>
            </a:br>
            <a:r>
              <a:rPr lang="en-US" altLang="en-US" sz="1600" dirty="0" smtClean="0">
                <a:solidFill>
                  <a:schemeClr val="tx1"/>
                </a:solidFill>
                <a:latin typeface="+mn-lt"/>
                <a:cs typeface="Arial" charset="0"/>
              </a:rPr>
              <a:t>Southwest, </a:t>
            </a:r>
            <a:r>
              <a:rPr lang="en-US" altLang="en-US" sz="1600" dirty="0">
                <a:solidFill>
                  <a:schemeClr val="tx1"/>
                </a:solidFill>
                <a:latin typeface="+mn-lt"/>
                <a:cs typeface="Arial" charset="0"/>
              </a:rPr>
              <a:t/>
            </a:r>
            <a:br>
              <a:rPr lang="en-US" altLang="en-US" sz="1600" dirty="0">
                <a:solidFill>
                  <a:schemeClr val="tx1"/>
                </a:solidFill>
                <a:latin typeface="+mn-lt"/>
                <a:cs typeface="Arial" charset="0"/>
              </a:rPr>
            </a:br>
            <a:r>
              <a:rPr lang="en-US" altLang="en-US" sz="1600" dirty="0" smtClean="0">
                <a:solidFill>
                  <a:schemeClr val="tx1"/>
                </a:solidFill>
                <a:latin typeface="+mn-lt"/>
                <a:cs typeface="Arial" charset="0"/>
              </a:rPr>
              <a:t>center and </a:t>
            </a:r>
            <a:r>
              <a:rPr lang="en-US" altLang="en-US" sz="1600" dirty="0" err="1" smtClean="0">
                <a:solidFill>
                  <a:schemeClr val="tx1"/>
                </a:solidFill>
                <a:latin typeface="+mn-lt"/>
                <a:cs typeface="Arial" charset="0"/>
              </a:rPr>
              <a:t>etc</a:t>
            </a:r>
            <a:r>
              <a:rPr lang="en-US" altLang="en-US" sz="1600" dirty="0" smtClean="0">
                <a:solidFill>
                  <a:schemeClr val="tx1"/>
                </a:solidFill>
                <a:latin typeface="+mn-lt"/>
                <a:cs typeface="Arial" charset="0"/>
              </a:rPr>
              <a:t>?</a:t>
            </a:r>
            <a:endParaRPr lang="en-US" altLang="en-US" sz="1600" dirty="0">
              <a:solidFill>
                <a:schemeClr val="tx1"/>
              </a:solidFill>
              <a:latin typeface="+mn-lt"/>
              <a:cs typeface="Arial" charset="0"/>
            </a:endParaRPr>
          </a:p>
        </p:txBody>
      </p:sp>
      <p:sp>
        <p:nvSpPr>
          <p:cNvPr id="32" name="Oval 16"/>
          <p:cNvSpPr>
            <a:spLocks noChangeArrowheads="1"/>
          </p:cNvSpPr>
          <p:nvPr/>
        </p:nvSpPr>
        <p:spPr bwMode="auto">
          <a:xfrm>
            <a:off x="2699073" y="4797425"/>
            <a:ext cx="1512887"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800" dirty="0">
                <a:solidFill>
                  <a:schemeClr val="tx1"/>
                </a:solidFill>
                <a:latin typeface="+mn-lt"/>
                <a:cs typeface="Arial" charset="0"/>
              </a:rPr>
              <a:t>Books, </a:t>
            </a:r>
          </a:p>
          <a:p>
            <a:pPr algn="ctr" eaLnBrk="1" hangingPunct="1">
              <a:spcBef>
                <a:spcPct val="0"/>
              </a:spcBef>
              <a:buFontTx/>
              <a:buNone/>
            </a:pPr>
            <a:r>
              <a:rPr lang="en-US" altLang="en-US" sz="1800" dirty="0" smtClean="0">
                <a:solidFill>
                  <a:schemeClr val="tx1"/>
                </a:solidFill>
                <a:latin typeface="+mn-lt"/>
                <a:cs typeface="Arial" charset="0"/>
              </a:rPr>
              <a:t>Articles, </a:t>
            </a:r>
            <a:endParaRPr lang="en-US" altLang="en-US" sz="1800" dirty="0">
              <a:solidFill>
                <a:schemeClr val="tx1"/>
              </a:solidFill>
              <a:latin typeface="+mn-lt"/>
              <a:cs typeface="Arial" charset="0"/>
            </a:endParaRPr>
          </a:p>
          <a:p>
            <a:pPr algn="ctr" eaLnBrk="1" hangingPunct="1">
              <a:spcBef>
                <a:spcPct val="0"/>
              </a:spcBef>
              <a:buFontTx/>
              <a:buNone/>
            </a:pPr>
            <a:r>
              <a:rPr lang="en-US" altLang="en-US" sz="1800" dirty="0">
                <a:solidFill>
                  <a:schemeClr val="tx1"/>
                </a:solidFill>
                <a:latin typeface="+mn-lt"/>
                <a:cs typeface="Arial" charset="0"/>
              </a:rPr>
              <a:t>Theses?</a:t>
            </a:r>
          </a:p>
        </p:txBody>
      </p:sp>
      <p:sp>
        <p:nvSpPr>
          <p:cNvPr id="33" name="Oval 17"/>
          <p:cNvSpPr>
            <a:spLocks noChangeArrowheads="1"/>
          </p:cNvSpPr>
          <p:nvPr/>
        </p:nvSpPr>
        <p:spPr bwMode="auto">
          <a:xfrm>
            <a:off x="1402928" y="3429000"/>
            <a:ext cx="1512888"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700" dirty="0" smtClean="0">
                <a:solidFill>
                  <a:schemeClr val="tx1"/>
                </a:solidFill>
                <a:latin typeface="+mn-lt"/>
                <a:cs typeface="Arial" charset="0"/>
              </a:rPr>
              <a:t>Few or </a:t>
            </a:r>
            <a:r>
              <a:rPr lang="en-US" altLang="en-US" sz="1700" dirty="0">
                <a:solidFill>
                  <a:schemeClr val="tx1"/>
                </a:solidFill>
                <a:latin typeface="+mn-lt"/>
                <a:cs typeface="Arial" charset="0"/>
              </a:rPr>
              <a:t>many</a:t>
            </a:r>
            <a:r>
              <a:rPr lang="en-US" altLang="en-US" sz="1700" dirty="0" smtClean="0">
                <a:solidFill>
                  <a:schemeClr val="tx1"/>
                </a:solidFill>
                <a:latin typeface="+mn-lt"/>
                <a:cs typeface="Arial" charset="0"/>
              </a:rPr>
              <a:t>?</a:t>
            </a:r>
            <a:br>
              <a:rPr lang="en-US" altLang="en-US" sz="1700" dirty="0" smtClean="0">
                <a:solidFill>
                  <a:schemeClr val="tx1"/>
                </a:solidFill>
                <a:latin typeface="+mn-lt"/>
                <a:cs typeface="Arial" charset="0"/>
              </a:rPr>
            </a:br>
            <a:r>
              <a:rPr lang="en-US" altLang="en-US" sz="1700" dirty="0" smtClean="0">
                <a:solidFill>
                  <a:schemeClr val="tx1"/>
                </a:solidFill>
                <a:latin typeface="+mn-lt"/>
                <a:cs typeface="Arial" charset="0"/>
              </a:rPr>
              <a:t>General or </a:t>
            </a:r>
            <a:br>
              <a:rPr lang="en-US" altLang="en-US" sz="1700" dirty="0" smtClean="0">
                <a:solidFill>
                  <a:schemeClr val="tx1"/>
                </a:solidFill>
                <a:latin typeface="+mn-lt"/>
                <a:cs typeface="Arial" charset="0"/>
              </a:rPr>
            </a:br>
            <a:r>
              <a:rPr lang="en-US" altLang="en-US" sz="1700" dirty="0" smtClean="0">
                <a:solidFill>
                  <a:schemeClr val="tx1"/>
                </a:solidFill>
                <a:latin typeface="+mn-lt"/>
                <a:cs typeface="Arial" charset="0"/>
              </a:rPr>
              <a:t>specific? </a:t>
            </a:r>
            <a:endParaRPr lang="en-US" altLang="en-US" sz="1700" dirty="0">
              <a:solidFill>
                <a:schemeClr val="tx1"/>
              </a:solidFill>
              <a:latin typeface="+mn-lt"/>
              <a:cs typeface="Arial" charset="0"/>
            </a:endParaRPr>
          </a:p>
        </p:txBody>
      </p:sp>
      <p:sp>
        <p:nvSpPr>
          <p:cNvPr id="34" name="Oval 18"/>
          <p:cNvSpPr>
            <a:spLocks noChangeArrowheads="1"/>
          </p:cNvSpPr>
          <p:nvPr/>
        </p:nvSpPr>
        <p:spPr bwMode="auto">
          <a:xfrm>
            <a:off x="1834976" y="1700213"/>
            <a:ext cx="1512888"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800" dirty="0" smtClean="0">
                <a:solidFill>
                  <a:schemeClr val="tx1"/>
                </a:solidFill>
                <a:latin typeface="+mn-lt"/>
                <a:cs typeface="Arial" charset="0"/>
              </a:rPr>
              <a:t>Culture, </a:t>
            </a:r>
            <a:endParaRPr lang="en-US" altLang="en-US" sz="1800" dirty="0">
              <a:solidFill>
                <a:schemeClr val="tx1"/>
              </a:solidFill>
              <a:latin typeface="+mn-lt"/>
              <a:cs typeface="Arial" charset="0"/>
            </a:endParaRPr>
          </a:p>
          <a:p>
            <a:pPr algn="ctr" eaLnBrk="1" hangingPunct="1">
              <a:spcBef>
                <a:spcPct val="0"/>
              </a:spcBef>
              <a:buFontTx/>
              <a:buNone/>
            </a:pPr>
            <a:r>
              <a:rPr lang="en-US" altLang="zh-TW" sz="1800" dirty="0" smtClean="0">
                <a:solidFill>
                  <a:schemeClr val="tx1"/>
                </a:solidFill>
                <a:latin typeface="+mn-lt"/>
                <a:cs typeface="Arial" charset="0"/>
              </a:rPr>
              <a:t>Politics,</a:t>
            </a:r>
            <a:endParaRPr lang="en-US" altLang="zh-TW" sz="1800" dirty="0">
              <a:solidFill>
                <a:schemeClr val="tx1"/>
              </a:solidFill>
              <a:latin typeface="+mn-lt"/>
              <a:cs typeface="Arial" charset="0"/>
            </a:endParaRPr>
          </a:p>
          <a:p>
            <a:pPr algn="ctr" eaLnBrk="1" hangingPunct="1">
              <a:spcBef>
                <a:spcPct val="0"/>
              </a:spcBef>
              <a:buFontTx/>
              <a:buNone/>
            </a:pPr>
            <a:r>
              <a:rPr lang="en-US" altLang="zh-TW" sz="1800" dirty="0" smtClean="0">
                <a:solidFill>
                  <a:schemeClr val="tx1"/>
                </a:solidFill>
                <a:latin typeface="+mn-lt"/>
                <a:cs typeface="Arial" charset="0"/>
              </a:rPr>
              <a:t>Economy </a:t>
            </a:r>
            <a:br>
              <a:rPr lang="en-US" altLang="zh-TW" sz="1800" dirty="0" smtClean="0">
                <a:solidFill>
                  <a:schemeClr val="tx1"/>
                </a:solidFill>
                <a:latin typeface="+mn-lt"/>
                <a:cs typeface="Arial" charset="0"/>
              </a:rPr>
            </a:br>
            <a:r>
              <a:rPr lang="en-US" altLang="zh-TW" sz="1800" dirty="0" smtClean="0">
                <a:solidFill>
                  <a:schemeClr val="tx1"/>
                </a:solidFill>
                <a:latin typeface="+mn-lt"/>
                <a:cs typeface="Arial" charset="0"/>
              </a:rPr>
              <a:t>and </a:t>
            </a:r>
            <a:r>
              <a:rPr lang="en-US" altLang="zh-TW" sz="1800" dirty="0" err="1" smtClean="0">
                <a:solidFill>
                  <a:schemeClr val="tx1"/>
                </a:solidFill>
                <a:latin typeface="+mn-lt"/>
                <a:cs typeface="Arial" charset="0"/>
              </a:rPr>
              <a:t>etc</a:t>
            </a:r>
            <a:r>
              <a:rPr lang="en-US" altLang="en-US" sz="1800" dirty="0" smtClean="0">
                <a:solidFill>
                  <a:schemeClr val="tx1"/>
                </a:solidFill>
                <a:latin typeface="+mn-lt"/>
                <a:cs typeface="Arial" charset="0"/>
              </a:rPr>
              <a:t>?</a:t>
            </a:r>
            <a:endParaRPr lang="en-US" altLang="en-US" sz="1800" dirty="0">
              <a:solidFill>
                <a:schemeClr val="tx1"/>
              </a:solidFill>
              <a:latin typeface="+mn-lt"/>
              <a:cs typeface="Arial" charset="0"/>
            </a:endParaRPr>
          </a:p>
        </p:txBody>
      </p:sp>
      <p:grpSp>
        <p:nvGrpSpPr>
          <p:cNvPr id="35" name="Group 21"/>
          <p:cNvGrpSpPr>
            <a:grpSpLocks/>
          </p:cNvGrpSpPr>
          <p:nvPr/>
        </p:nvGrpSpPr>
        <p:grpSpPr bwMode="auto">
          <a:xfrm>
            <a:off x="3492500" y="2924175"/>
            <a:ext cx="1871663" cy="1512888"/>
            <a:chOff x="2200" y="1842"/>
            <a:chExt cx="1179" cy="953"/>
          </a:xfrm>
        </p:grpSpPr>
        <p:sp>
          <p:nvSpPr>
            <p:cNvPr id="182291" name="AutoShape 19"/>
            <p:cNvSpPr>
              <a:spLocks noChangeArrowheads="1"/>
            </p:cNvSpPr>
            <p:nvPr/>
          </p:nvSpPr>
          <p:spPr bwMode="auto">
            <a:xfrm flipH="1">
              <a:off x="2200" y="1842"/>
              <a:ext cx="1179" cy="953"/>
            </a:xfrm>
            <a:prstGeom prst="cloudCallout">
              <a:avLst>
                <a:gd name="adj1" fmla="val -47968"/>
                <a:gd name="adj2" fmla="val 92495"/>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endParaRPr lang="en-US" altLang="en-US" sz="1800">
                <a:solidFill>
                  <a:schemeClr val="tx1"/>
                </a:solidFill>
                <a:latin typeface="+mn-lt"/>
                <a:cs typeface="Arial" charset="0"/>
              </a:endParaRPr>
            </a:p>
          </p:txBody>
        </p:sp>
        <p:sp>
          <p:nvSpPr>
            <p:cNvPr id="182292" name="Text Box 20"/>
            <p:cNvSpPr txBox="1">
              <a:spLocks noChangeArrowheads="1"/>
            </p:cNvSpPr>
            <p:nvPr/>
          </p:nvSpPr>
          <p:spPr bwMode="auto">
            <a:xfrm>
              <a:off x="2499" y="2069"/>
              <a:ext cx="611"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r>
                <a:rPr lang="en-US" altLang="en-US" sz="1800" b="1" dirty="0" smtClean="0">
                  <a:solidFill>
                    <a:schemeClr val="tx1"/>
                  </a:solidFill>
                  <a:latin typeface="+mn-lt"/>
                  <a:cs typeface="Arial" charset="0"/>
                </a:rPr>
                <a:t>Ancient </a:t>
              </a:r>
              <a:br>
                <a:rPr lang="en-US" altLang="en-US" sz="1800" b="1" dirty="0" smtClean="0">
                  <a:solidFill>
                    <a:schemeClr val="tx1"/>
                  </a:solidFill>
                  <a:latin typeface="+mn-lt"/>
                  <a:cs typeface="Arial" charset="0"/>
                </a:rPr>
              </a:br>
              <a:r>
                <a:rPr lang="en-US" altLang="en-US" sz="1800" b="1" dirty="0" smtClean="0">
                  <a:solidFill>
                    <a:schemeClr val="tx1"/>
                  </a:solidFill>
                  <a:latin typeface="+mn-lt"/>
                  <a:cs typeface="Arial" charset="0"/>
                </a:rPr>
                <a:t>Greece</a:t>
              </a:r>
              <a:endParaRPr lang="en-US" altLang="en-US" sz="1800" b="1" dirty="0">
                <a:solidFill>
                  <a:schemeClr val="tx1"/>
                </a:solidFill>
                <a:latin typeface="+mn-lt"/>
                <a:cs typeface="Arial" charset="0"/>
              </a:endParaRPr>
            </a:p>
          </p:txBody>
        </p:sp>
      </p:grpSp>
      <p:sp>
        <p:nvSpPr>
          <p:cNvPr id="2" name="Slide Number Placeholder 1"/>
          <p:cNvSpPr>
            <a:spLocks noGrp="1"/>
          </p:cNvSpPr>
          <p:nvPr>
            <p:ph type="sldNum" sz="quarter" idx="11"/>
          </p:nvPr>
        </p:nvSpPr>
        <p:spPr/>
        <p:txBody>
          <a:bodyPr/>
          <a:lstStyle/>
          <a:p>
            <a:pPr>
              <a:defRPr/>
            </a:pPr>
            <a:fld id="{FA807BB7-29FD-428E-A878-30964BC2CE3A}" type="slidenum">
              <a:rPr lang="en-US" smtClean="0">
                <a:latin typeface="+mn-lt"/>
              </a:rPr>
              <a:pPr>
                <a:defRPr/>
              </a:pPr>
              <a:t>41</a:t>
            </a:fld>
            <a:endParaRPr lang="en-US">
              <a:latin typeface="+mn-lt"/>
            </a:endParaRPr>
          </a:p>
        </p:txBody>
      </p:sp>
      <p:sp>
        <p:nvSpPr>
          <p:cNvPr id="30" name="Oval 14"/>
          <p:cNvSpPr>
            <a:spLocks noChangeArrowheads="1"/>
          </p:cNvSpPr>
          <p:nvPr/>
        </p:nvSpPr>
        <p:spPr bwMode="auto">
          <a:xfrm>
            <a:off x="5940152" y="3284984"/>
            <a:ext cx="1512888" cy="12954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algn="ctr" eaLnBrk="1" hangingPunct="1">
              <a:spcBef>
                <a:spcPct val="0"/>
              </a:spcBef>
              <a:buFontTx/>
              <a:buNone/>
            </a:pPr>
            <a:endParaRPr lang="en-US" altLang="zh-TW" sz="1800" dirty="0">
              <a:solidFill>
                <a:schemeClr val="tx1"/>
              </a:solidFill>
              <a:latin typeface="+mn-lt"/>
              <a:cs typeface="Arial" charset="0"/>
            </a:endParaRPr>
          </a:p>
          <a:p>
            <a:pPr algn="ctr" eaLnBrk="1" hangingPunct="1">
              <a:spcBef>
                <a:spcPct val="0"/>
              </a:spcBef>
              <a:buFontTx/>
              <a:buNone/>
            </a:pPr>
            <a:r>
              <a:rPr lang="en-US" altLang="en-US" sz="1800" dirty="0" smtClean="0">
                <a:solidFill>
                  <a:schemeClr val="tx1"/>
                </a:solidFill>
                <a:latin typeface="+mn-lt"/>
                <a:cs typeface="Arial" charset="0"/>
              </a:rPr>
              <a:t>Homeric,</a:t>
            </a:r>
            <a:br>
              <a:rPr lang="en-US" altLang="en-US" sz="1800" dirty="0" smtClean="0">
                <a:solidFill>
                  <a:schemeClr val="tx1"/>
                </a:solidFill>
                <a:latin typeface="+mn-lt"/>
                <a:cs typeface="Arial" charset="0"/>
              </a:rPr>
            </a:br>
            <a:r>
              <a:rPr lang="en-US" altLang="en-US" sz="1800" dirty="0" smtClean="0">
                <a:solidFill>
                  <a:schemeClr val="tx1"/>
                </a:solidFill>
                <a:latin typeface="+mn-lt"/>
                <a:cs typeface="Arial" charset="0"/>
              </a:rPr>
              <a:t> Archaic,</a:t>
            </a:r>
            <a:br>
              <a:rPr lang="en-US" altLang="en-US" sz="1800" dirty="0" smtClean="0">
                <a:solidFill>
                  <a:schemeClr val="tx1"/>
                </a:solidFill>
                <a:latin typeface="+mn-lt"/>
                <a:cs typeface="Arial" charset="0"/>
              </a:rPr>
            </a:br>
            <a:r>
              <a:rPr lang="en-US" altLang="en-US" sz="1800" dirty="0" smtClean="0">
                <a:solidFill>
                  <a:schemeClr val="tx1"/>
                </a:solidFill>
                <a:latin typeface="+mn-lt"/>
                <a:cs typeface="Arial" charset="0"/>
              </a:rPr>
              <a:t>Classical </a:t>
            </a:r>
            <a:br>
              <a:rPr lang="en-US" altLang="en-US" sz="1800" dirty="0" smtClean="0">
                <a:solidFill>
                  <a:schemeClr val="tx1"/>
                </a:solidFill>
                <a:latin typeface="+mn-lt"/>
                <a:cs typeface="Arial" charset="0"/>
              </a:rPr>
            </a:br>
            <a:r>
              <a:rPr lang="en-US" altLang="en-US" sz="1800" dirty="0" smtClean="0">
                <a:solidFill>
                  <a:schemeClr val="tx1"/>
                </a:solidFill>
                <a:latin typeface="+mn-lt"/>
                <a:cs typeface="Arial" charset="0"/>
              </a:rPr>
              <a:t>and </a:t>
            </a:r>
            <a:r>
              <a:rPr lang="en-US" altLang="en-US" sz="1800" dirty="0" err="1" smtClean="0">
                <a:solidFill>
                  <a:schemeClr val="tx1"/>
                </a:solidFill>
                <a:latin typeface="+mn-lt"/>
                <a:cs typeface="Arial" charset="0"/>
              </a:rPr>
              <a:t>etc</a:t>
            </a:r>
            <a:r>
              <a:rPr lang="en-US" altLang="en-US" sz="1800" dirty="0" smtClean="0">
                <a:solidFill>
                  <a:schemeClr val="tx1"/>
                </a:solidFill>
                <a:latin typeface="+mn-lt"/>
                <a:cs typeface="Arial" charset="0"/>
              </a:rPr>
              <a:t>?</a:t>
            </a:r>
            <a:endParaRPr lang="en-US" altLang="en-US" sz="1800" dirty="0">
              <a:solidFill>
                <a:schemeClr val="tx1"/>
              </a:solidFill>
              <a:latin typeface="+mn-lt"/>
              <a:cs typeface="Arial" charset="0"/>
            </a:endParaRPr>
          </a:p>
          <a:p>
            <a:pPr algn="ctr" eaLnBrk="1" hangingPunct="1">
              <a:spcBef>
                <a:spcPct val="0"/>
              </a:spcBef>
              <a:buFontTx/>
              <a:buNone/>
            </a:pPr>
            <a:endParaRPr lang="en-US" altLang="en-US" sz="1800" dirty="0">
              <a:solidFill>
                <a:schemeClr val="tx1"/>
              </a:solidFill>
              <a:latin typeface="+mn-lt"/>
              <a:cs typeface="Arial" charset="0"/>
            </a:endParaRPr>
          </a:p>
        </p:txBody>
      </p:sp>
      <p:sp>
        <p:nvSpPr>
          <p:cNvPr id="22"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pPr algn="l"/>
            <a:r>
              <a:rPr lang="en-US" sz="3600" kern="0" dirty="0" err="1">
                <a:solidFill>
                  <a:srgbClr val="003399"/>
                </a:solidFill>
              </a:rPr>
              <a:t>Analyse</a:t>
            </a:r>
            <a:r>
              <a:rPr lang="en-US" sz="3600" kern="0" dirty="0">
                <a:solidFill>
                  <a:srgbClr val="003399"/>
                </a:solidFill>
              </a:rPr>
              <a:t> Your Information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P spid="32" grpId="0" animBg="1"/>
      <p:bldP spid="33" grpId="0" animBg="1"/>
      <p:bldP spid="34" grpId="0" animBg="1"/>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42</a:t>
            </a:fld>
            <a:endParaRPr lang="en-US" dirty="0"/>
          </a:p>
        </p:txBody>
      </p:sp>
      <p:sp>
        <p:nvSpPr>
          <p:cNvPr id="6"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dirty="0">
                <a:solidFill>
                  <a:srgbClr val="003399"/>
                </a:solidFill>
              </a:rPr>
              <a:t>Evaluate Information Sources</a:t>
            </a:r>
            <a:endParaRPr lang="en-US" kern="0" dirty="0">
              <a:solidFill>
                <a:srgbClr val="003399"/>
              </a:solidFill>
            </a:endParaRPr>
          </a:p>
        </p:txBody>
      </p:sp>
      <p:sp>
        <p:nvSpPr>
          <p:cNvPr id="7" name="Content Placeholder 2"/>
          <p:cNvSpPr txBox="1">
            <a:spLocks/>
          </p:cNvSpPr>
          <p:nvPr/>
        </p:nvSpPr>
        <p:spPr>
          <a:xfrm>
            <a:off x="554038" y="908720"/>
            <a:ext cx="7916862" cy="5329014"/>
          </a:xfrm>
          <a:prstGeom prst="rect">
            <a:avLst/>
          </a:prstGeom>
        </p:spPr>
        <p:txBody>
          <a:bodyPr/>
          <a:lst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pPr>
              <a:spcBef>
                <a:spcPts val="0"/>
              </a:spcBef>
            </a:pPr>
            <a:r>
              <a:rPr lang="en-US" sz="2400" kern="0" dirty="0"/>
              <a:t>Who writes? </a:t>
            </a:r>
          </a:p>
          <a:p>
            <a:pPr lvl="1">
              <a:spcBef>
                <a:spcPts val="0"/>
              </a:spcBef>
            </a:pPr>
            <a:r>
              <a:rPr lang="en-US" sz="1800" kern="0" dirty="0"/>
              <a:t>authority of authors/publishers</a:t>
            </a:r>
          </a:p>
          <a:p>
            <a:pPr lvl="1">
              <a:spcBef>
                <a:spcPts val="0"/>
              </a:spcBef>
            </a:pPr>
            <a:r>
              <a:rPr lang="en-US" sz="1800" kern="0" dirty="0"/>
              <a:t>author’s qualification or credential shown</a:t>
            </a:r>
          </a:p>
          <a:p>
            <a:pPr lvl="1">
              <a:spcBef>
                <a:spcPts val="0"/>
              </a:spcBef>
            </a:pPr>
            <a:r>
              <a:rPr lang="en-US" sz="1800" kern="0" dirty="0"/>
              <a:t>author/publisher/editors has the expertise on that field of study</a:t>
            </a:r>
          </a:p>
          <a:p>
            <a:pPr lvl="1">
              <a:spcBef>
                <a:spcPts val="0"/>
              </a:spcBef>
            </a:pPr>
            <a:r>
              <a:rPr lang="en-US" sz="1800" kern="0" dirty="0"/>
              <a:t>author associated with a reputable institution or organization</a:t>
            </a:r>
          </a:p>
          <a:p>
            <a:pPr>
              <a:spcBef>
                <a:spcPts val="0"/>
              </a:spcBef>
            </a:pPr>
            <a:r>
              <a:rPr lang="en-US" sz="2400" kern="0" dirty="0"/>
              <a:t>When is it written?</a:t>
            </a:r>
          </a:p>
          <a:p>
            <a:pPr lvl="1">
              <a:spcBef>
                <a:spcPts val="0"/>
              </a:spcBef>
            </a:pPr>
            <a:r>
              <a:rPr lang="en-US" sz="1800" kern="0" dirty="0"/>
              <a:t>currency of information </a:t>
            </a:r>
          </a:p>
          <a:p>
            <a:pPr>
              <a:spcBef>
                <a:spcPts val="0"/>
              </a:spcBef>
            </a:pPr>
            <a:r>
              <a:rPr lang="en-US" sz="2400" kern="0" dirty="0"/>
              <a:t>Whom is it written for? </a:t>
            </a:r>
          </a:p>
          <a:p>
            <a:pPr lvl="1">
              <a:spcBef>
                <a:spcPts val="0"/>
              </a:spcBef>
            </a:pPr>
            <a:r>
              <a:rPr lang="en-US" sz="1800" kern="0" dirty="0"/>
              <a:t>intended audience</a:t>
            </a:r>
          </a:p>
          <a:p>
            <a:pPr>
              <a:spcBef>
                <a:spcPts val="0"/>
              </a:spcBef>
            </a:pPr>
            <a:r>
              <a:rPr lang="en-US" sz="2400" kern="0" dirty="0"/>
              <a:t>Accuracy?</a:t>
            </a:r>
          </a:p>
          <a:p>
            <a:pPr lvl="1">
              <a:spcBef>
                <a:spcPts val="0"/>
              </a:spcBef>
            </a:pPr>
            <a:r>
              <a:rPr lang="en-US" sz="1800" kern="0" dirty="0"/>
              <a:t>if the information presented is flawless</a:t>
            </a:r>
          </a:p>
          <a:p>
            <a:pPr>
              <a:spcBef>
                <a:spcPts val="0"/>
              </a:spcBef>
            </a:pPr>
            <a:r>
              <a:rPr lang="en-US" sz="2400" kern="0" dirty="0"/>
              <a:t>Any biased?</a:t>
            </a:r>
          </a:p>
          <a:p>
            <a:pPr lvl="1">
              <a:spcBef>
                <a:spcPts val="0"/>
              </a:spcBef>
            </a:pPr>
            <a:r>
              <a:rPr lang="en-US" sz="1800" kern="0" dirty="0"/>
              <a:t>viewpoints of author</a:t>
            </a:r>
          </a:p>
          <a:p>
            <a:pPr>
              <a:spcBef>
                <a:spcPts val="0"/>
              </a:spcBef>
            </a:pPr>
            <a:r>
              <a:rPr lang="en-US" sz="2400" kern="0" dirty="0"/>
              <a:t>Coverage?</a:t>
            </a:r>
          </a:p>
          <a:p>
            <a:pPr lvl="1">
              <a:spcBef>
                <a:spcPts val="0"/>
              </a:spcBef>
            </a:pPr>
            <a:r>
              <a:rPr lang="en-US" sz="1800" kern="0" dirty="0"/>
              <a:t>if the work is comprehensive enough for your needs</a:t>
            </a:r>
          </a:p>
          <a:p>
            <a:pPr>
              <a:spcBef>
                <a:spcPts val="0"/>
              </a:spcBef>
            </a:pPr>
            <a:r>
              <a:rPr lang="en-US" sz="2400" kern="0" dirty="0"/>
              <a:t>Any review?</a:t>
            </a:r>
          </a:p>
          <a:p>
            <a:pPr lvl="1">
              <a:spcBef>
                <a:spcPts val="0"/>
              </a:spcBef>
            </a:pPr>
            <a:r>
              <a:rPr lang="en-US" sz="1800" kern="0" dirty="0"/>
              <a:t>if other reputable scholars agree or argue with the viewpoints presented in the work</a:t>
            </a:r>
          </a:p>
        </p:txBody>
      </p:sp>
      <p:sp>
        <p:nvSpPr>
          <p:cNvPr id="3" name="AutoShape 2" descr="http://2012books.lardbucket.org/books/writers-handbook/section_11/bb1944fbdd70307b824f37576bb585f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descr="C:\Users\kcfung_lib\Desktop\bb1944fbdd70307b824f37576bb585f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821742" y="2934344"/>
            <a:ext cx="2782706" cy="2078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FE01017-3DC3-4B32-BC06-15B8CF05838B}" type="slidenum">
              <a:rPr lang="en-US" smtClean="0"/>
              <a:pPr>
                <a:defRPr/>
              </a:pPr>
              <a:t>43</a:t>
            </a:fld>
            <a:endParaRPr lang="en-US"/>
          </a:p>
        </p:txBody>
      </p:sp>
      <p:pic>
        <p:nvPicPr>
          <p:cNvPr id="5124"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27584" y="763931"/>
            <a:ext cx="4787697" cy="553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Copyright Basic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6136" y="98072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pyright In Teaching and Learni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20272" y="190013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opyright In Research"/>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96136" y="364502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opyright Clearing Offic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020272" y="458112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1600" y="6135255"/>
            <a:ext cx="5022304" cy="369332"/>
          </a:xfrm>
          <a:prstGeom prst="rect">
            <a:avLst/>
          </a:prstGeom>
        </p:spPr>
        <p:txBody>
          <a:bodyPr wrap="square">
            <a:spAutoFit/>
          </a:bodyPr>
          <a:lstStyle/>
          <a:p>
            <a:r>
              <a:rPr lang="en-US" dirty="0">
                <a:latin typeface="+mn-lt"/>
                <a:hlinkClick r:id="rId8"/>
              </a:rPr>
              <a:t>http://www.lib.cuhk.edu.hk/en/research/copyright</a:t>
            </a:r>
            <a:endParaRPr lang="en-US" dirty="0">
              <a:latin typeface="+mn-lt"/>
            </a:endParaRPr>
          </a:p>
        </p:txBody>
      </p:sp>
      <p:sp>
        <p:nvSpPr>
          <p:cNvPr id="10"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dirty="0">
                <a:solidFill>
                  <a:srgbClr val="003399"/>
                </a:solidFill>
              </a:rPr>
              <a:t>Copyright</a:t>
            </a:r>
            <a:endParaRPr lang="en-US" kern="0" dirty="0">
              <a:solidFill>
                <a:srgbClr val="003399"/>
              </a:solidFill>
            </a:endParaRPr>
          </a:p>
        </p:txBody>
      </p:sp>
    </p:spTree>
    <p:extLst>
      <p:ext uri="{BB962C8B-B14F-4D97-AF65-F5344CB8AC3E}">
        <p14:creationId xmlns:p14="http://schemas.microsoft.com/office/powerpoint/2010/main" val="8132879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7462" y="2190304"/>
            <a:ext cx="3228794" cy="368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DFE01017-3DC3-4B32-BC06-15B8CF05838B}" type="slidenum">
              <a:rPr lang="en-US" smtClean="0"/>
              <a:pPr>
                <a:defRPr/>
              </a:pPr>
              <a:t>44</a:t>
            </a:fld>
            <a:endParaRPr lang="en-US"/>
          </a:p>
        </p:txBody>
      </p:sp>
      <p:sp>
        <p:nvSpPr>
          <p:cNvPr id="6"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altLang="zh-TW" dirty="0">
                <a:solidFill>
                  <a:srgbClr val="003399"/>
                </a:solidFill>
              </a:rPr>
              <a:t>Method of Remote Access</a:t>
            </a:r>
            <a:endParaRPr lang="en-US" kern="0" dirty="0">
              <a:solidFill>
                <a:srgbClr val="003399"/>
              </a:solidFill>
            </a:endParaRPr>
          </a:p>
        </p:txBody>
      </p:sp>
      <p:sp>
        <p:nvSpPr>
          <p:cNvPr id="7" name="Content Placeholder 2"/>
          <p:cNvSpPr txBox="1">
            <a:spLocks/>
          </p:cNvSpPr>
          <p:nvPr/>
        </p:nvSpPr>
        <p:spPr>
          <a:xfrm>
            <a:off x="554038" y="1052736"/>
            <a:ext cx="7916862" cy="5329014"/>
          </a:xfrm>
          <a:prstGeom prst="rect">
            <a:avLst/>
          </a:prstGeom>
        </p:spPr>
        <p:txBody>
          <a:bodyPr/>
          <a:lst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r>
              <a:rPr lang="en-US" altLang="en-US" sz="2400" dirty="0">
                <a:solidFill>
                  <a:srgbClr val="3333CC"/>
                </a:solidFill>
                <a:cs typeface="Times New Roman" pitchFamily="18" charset="0"/>
              </a:rPr>
              <a:t>Remote access to research databases is available via Easy Access, VPN Connection Service or Library's proxy server service. </a:t>
            </a:r>
          </a:p>
          <a:p>
            <a:endParaRPr lang="en-US" altLang="en-US" sz="2400" dirty="0">
              <a:solidFill>
                <a:schemeClr val="tx1"/>
              </a:solidFill>
              <a:latin typeface="Calibri" pitchFamily="34" charset="0"/>
              <a:cs typeface="Arial" charset="0"/>
            </a:endParaRPr>
          </a:p>
        </p:txBody>
      </p:sp>
      <p:pic>
        <p:nvPicPr>
          <p:cNvPr id="2050" name="Picture 2" descr="Off-Campus Access to E-resources 遠程存取電子資源"/>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3608" y="2565065"/>
            <a:ext cx="1440582" cy="1440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5"/>
          <p:cNvSpPr>
            <a:spLocks noGrp="1" noChangeArrowheads="1"/>
          </p:cNvSpPr>
          <p:nvPr>
            <p:ph type="subTitle" idx="1"/>
          </p:nvPr>
        </p:nvSpPr>
        <p:spPr>
          <a:xfrm>
            <a:off x="1371600" y="4221163"/>
            <a:ext cx="6400800" cy="406400"/>
          </a:xfrm>
        </p:spPr>
        <p:txBody>
          <a:bodyPr/>
          <a:lstStyle/>
          <a:p>
            <a:r>
              <a:rPr lang="en-US" altLang="zh-HK" sz="1800" dirty="0" smtClean="0">
                <a:solidFill>
                  <a:srgbClr val="003399"/>
                </a:solidFill>
                <a:ea typeface="新細明體" pitchFamily="18" charset="-120"/>
                <a:cs typeface="Times New Roman" pitchFamily="18" charset="0"/>
              </a:rPr>
              <a:t>Email: </a:t>
            </a:r>
            <a:r>
              <a:rPr lang="en-US" altLang="zh-HK" sz="1800" dirty="0" smtClean="0">
                <a:solidFill>
                  <a:srgbClr val="7030A0"/>
                </a:solidFill>
                <a:ea typeface="新細明體" pitchFamily="18" charset="-120"/>
                <a:cs typeface="Times New Roman" pitchFamily="18" charset="0"/>
                <a:hlinkClick r:id="rId3"/>
              </a:rPr>
              <a:t>leo-ma@cuhk.edu.hk</a:t>
            </a:r>
            <a:endParaRPr lang="en-US" altLang="zh-HK" sz="1800" dirty="0" smtClean="0">
              <a:solidFill>
                <a:srgbClr val="7030A0"/>
              </a:solidFill>
              <a:ea typeface="新細明體" pitchFamily="18" charset="-120"/>
              <a:cs typeface="Times New Roman" pitchFamily="18" charset="0"/>
            </a:endParaRPr>
          </a:p>
          <a:p>
            <a:r>
              <a:rPr lang="en-US" altLang="zh-HK" sz="1800" dirty="0" smtClean="0">
                <a:solidFill>
                  <a:srgbClr val="003399"/>
                </a:solidFill>
                <a:ea typeface="新細明體" pitchFamily="18" charset="-120"/>
                <a:cs typeface="Times New Roman" pitchFamily="18" charset="0"/>
              </a:rPr>
              <a:t>Tel: 3943-7658</a:t>
            </a:r>
          </a:p>
        </p:txBody>
      </p:sp>
      <p:sp>
        <p:nvSpPr>
          <p:cNvPr id="2" name="Slide Number Placeholder 1"/>
          <p:cNvSpPr>
            <a:spLocks noGrp="1"/>
          </p:cNvSpPr>
          <p:nvPr>
            <p:ph type="sldNum" sz="quarter" idx="11"/>
          </p:nvPr>
        </p:nvSpPr>
        <p:spPr/>
        <p:txBody>
          <a:bodyPr/>
          <a:lstStyle/>
          <a:p>
            <a:pPr>
              <a:defRPr/>
            </a:pPr>
            <a:fld id="{540AE88A-15F9-4741-8E4B-A5E90929B5A1}" type="slidenum">
              <a:rPr lang="en-US" smtClean="0"/>
              <a:pPr>
                <a:defRPr/>
              </a:pPr>
              <a:t>45</a:t>
            </a:fld>
            <a:endParaRPr lang="en-US"/>
          </a:p>
        </p:txBody>
      </p:sp>
      <p:sp>
        <p:nvSpPr>
          <p:cNvPr id="5" name="Title 1"/>
          <p:cNvSpPr txBox="1">
            <a:spLocks/>
          </p:cNvSpPr>
          <p:nvPr/>
        </p:nvSpPr>
        <p:spPr bwMode="auto">
          <a:xfrm>
            <a:off x="554038" y="256222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Thank </a:t>
            </a:r>
            <a:r>
              <a:rPr lang="en-US" kern="0" dirty="0" smtClean="0">
                <a:solidFill>
                  <a:srgbClr val="003399"/>
                </a:solidFill>
              </a:rPr>
              <a:t>you</a:t>
            </a:r>
            <a:endParaRPr lang="en-US" kern="0" dirty="0">
              <a:solidFill>
                <a:srgbClr val="00339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cfung_lib\Desktop\Untitled.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16904" y="952847"/>
            <a:ext cx="8087544" cy="49244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pPr>
              <a:defRPr/>
            </a:pPr>
            <a:fld id="{DFE01017-3DC3-4B32-BC06-15B8CF05838B}" type="slidenum">
              <a:rPr lang="en-US" smtClean="0"/>
              <a:pPr>
                <a:defRPr/>
              </a:pPr>
              <a:t>5</a:t>
            </a:fld>
            <a:endParaRPr lang="en-US"/>
          </a:p>
        </p:txBody>
      </p:sp>
      <p:sp>
        <p:nvSpPr>
          <p:cNvPr id="7" name="Oval 6"/>
          <p:cNvSpPr/>
          <p:nvPr/>
        </p:nvSpPr>
        <p:spPr bwMode="auto">
          <a:xfrm>
            <a:off x="899592" y="4175794"/>
            <a:ext cx="1296144" cy="105340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rgbClr val="FF0000"/>
              </a:solidFill>
              <a:effectLst/>
              <a:latin typeface="Times New Roman" pitchFamily="18" charset="0"/>
              <a:ea typeface="新細明體" pitchFamily="18" charset="-120"/>
            </a:endParaRPr>
          </a:p>
        </p:txBody>
      </p:sp>
      <p:sp>
        <p:nvSpPr>
          <p:cNvPr id="11" name="Oval 10"/>
          <p:cNvSpPr/>
          <p:nvPr/>
        </p:nvSpPr>
        <p:spPr bwMode="auto">
          <a:xfrm>
            <a:off x="5436096" y="4175794"/>
            <a:ext cx="1800200" cy="57856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rgbClr val="FF0000"/>
              </a:solidFill>
              <a:effectLst/>
              <a:latin typeface="Times New Roman" pitchFamily="18" charset="0"/>
              <a:ea typeface="新細明體" pitchFamily="18" charset="-120"/>
            </a:endParaRPr>
          </a:p>
        </p:txBody>
      </p:sp>
      <p:sp>
        <p:nvSpPr>
          <p:cNvPr id="12" name="Oval 11"/>
          <p:cNvSpPr/>
          <p:nvPr/>
        </p:nvSpPr>
        <p:spPr bwMode="auto">
          <a:xfrm>
            <a:off x="3125088" y="4221088"/>
            <a:ext cx="1518920" cy="10367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smtClean="0">
              <a:ln>
                <a:noFill/>
              </a:ln>
              <a:solidFill>
                <a:srgbClr val="FF0000"/>
              </a:solidFill>
              <a:effectLst/>
              <a:latin typeface="Times New Roman" pitchFamily="18" charset="0"/>
              <a:ea typeface="新細明體" pitchFamily="18" charset="-120"/>
            </a:endParaRPr>
          </a:p>
        </p:txBody>
      </p:sp>
      <p:cxnSp>
        <p:nvCxnSpPr>
          <p:cNvPr id="9" name="Straight Arrow Connector 8"/>
          <p:cNvCxnSpPr>
            <a:endCxn id="7" idx="7"/>
          </p:cNvCxnSpPr>
          <p:nvPr/>
        </p:nvCxnSpPr>
        <p:spPr bwMode="auto">
          <a:xfrm flipH="1">
            <a:off x="2005920" y="3861048"/>
            <a:ext cx="657868" cy="469014"/>
          </a:xfrm>
          <a:prstGeom prst="straightConnector1">
            <a:avLst/>
          </a:prstGeom>
          <a:noFill/>
          <a:ln w="28575" cap="flat" cmpd="sng" algn="ctr">
            <a:solidFill>
              <a:srgbClr val="FF0000"/>
            </a:solidFill>
            <a:prstDash val="solid"/>
            <a:round/>
            <a:headEnd type="none" w="med" len="med"/>
            <a:tailEnd type="arrow"/>
          </a:ln>
          <a:effectLst/>
        </p:spPr>
      </p:cxnSp>
      <p:cxnSp>
        <p:nvCxnSpPr>
          <p:cNvPr id="17" name="Straight Arrow Connector 16"/>
          <p:cNvCxnSpPr>
            <a:stCxn id="3" idx="2"/>
            <a:endCxn id="12" idx="1"/>
          </p:cNvCxnSpPr>
          <p:nvPr/>
        </p:nvCxnSpPr>
        <p:spPr bwMode="auto">
          <a:xfrm>
            <a:off x="2627784" y="4005064"/>
            <a:ext cx="719745" cy="367858"/>
          </a:xfrm>
          <a:prstGeom prst="straightConnector1">
            <a:avLst/>
          </a:prstGeom>
          <a:noFill/>
          <a:ln w="28575" cap="flat" cmpd="sng" algn="ctr">
            <a:solidFill>
              <a:srgbClr val="FF0000"/>
            </a:solidFill>
            <a:prstDash val="solid"/>
            <a:round/>
            <a:headEnd type="none" w="med" len="med"/>
            <a:tailEnd type="arrow"/>
          </a:ln>
          <a:effectLst/>
        </p:spPr>
      </p:cxnSp>
      <p:cxnSp>
        <p:nvCxnSpPr>
          <p:cNvPr id="22" name="Straight Arrow Connector 21"/>
          <p:cNvCxnSpPr>
            <a:stCxn id="19" idx="2"/>
            <a:endCxn id="11" idx="0"/>
          </p:cNvCxnSpPr>
          <p:nvPr/>
        </p:nvCxnSpPr>
        <p:spPr bwMode="auto">
          <a:xfrm>
            <a:off x="6336196" y="3931315"/>
            <a:ext cx="0" cy="244479"/>
          </a:xfrm>
          <a:prstGeom prst="straightConnector1">
            <a:avLst/>
          </a:prstGeom>
          <a:noFill/>
          <a:ln w="28575" cap="flat" cmpd="sng" algn="ctr">
            <a:solidFill>
              <a:srgbClr val="FF0000"/>
            </a:solidFill>
            <a:prstDash val="solid"/>
            <a:round/>
            <a:headEnd type="none" w="med" len="med"/>
            <a:tailEnd type="arrow"/>
          </a:ln>
          <a:effectLst/>
        </p:spPr>
      </p:cxnSp>
      <p:sp>
        <p:nvSpPr>
          <p:cNvPr id="15"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Library Catalogue</a:t>
            </a:r>
          </a:p>
        </p:txBody>
      </p:sp>
      <p:sp>
        <p:nvSpPr>
          <p:cNvPr id="3" name="TextBox 2"/>
          <p:cNvSpPr txBox="1"/>
          <p:nvPr/>
        </p:nvSpPr>
        <p:spPr>
          <a:xfrm>
            <a:off x="1403648" y="3358733"/>
            <a:ext cx="2448272" cy="646331"/>
          </a:xfrm>
          <a:prstGeom prst="rect">
            <a:avLst/>
          </a:prstGeom>
          <a:solidFill>
            <a:schemeClr val="bg1">
              <a:lumMod val="85000"/>
            </a:schemeClr>
          </a:solidFill>
          <a:ln w="28575">
            <a:solidFill>
              <a:srgbClr val="FF0000"/>
            </a:solidFill>
          </a:ln>
        </p:spPr>
        <p:txBody>
          <a:bodyPr wrap="square" rtlCol="0">
            <a:spAutoFit/>
          </a:bodyPr>
          <a:lstStyle/>
          <a:p>
            <a:r>
              <a:rPr lang="en-US" b="1" dirty="0" smtClean="0">
                <a:solidFill>
                  <a:srgbClr val="FF0000"/>
                </a:solidFill>
                <a:latin typeface="+mn-lt"/>
              </a:rPr>
              <a:t>Location</a:t>
            </a:r>
            <a:r>
              <a:rPr lang="en-US" b="1" dirty="0" smtClean="0">
                <a:latin typeface="+mn-lt"/>
              </a:rPr>
              <a:t> and </a:t>
            </a:r>
            <a:r>
              <a:rPr lang="en-US" b="1" dirty="0" smtClean="0">
                <a:solidFill>
                  <a:srgbClr val="FF0000"/>
                </a:solidFill>
                <a:latin typeface="+mn-lt"/>
              </a:rPr>
              <a:t>Call no. </a:t>
            </a:r>
            <a:r>
              <a:rPr lang="en-US" b="1" dirty="0" smtClean="0">
                <a:latin typeface="+mn-lt"/>
              </a:rPr>
              <a:t>show where the item is</a:t>
            </a:r>
            <a:endParaRPr lang="en-US" b="1" dirty="0">
              <a:latin typeface="+mn-lt"/>
            </a:endParaRPr>
          </a:p>
        </p:txBody>
      </p:sp>
      <p:sp>
        <p:nvSpPr>
          <p:cNvPr id="19" name="TextBox 18"/>
          <p:cNvSpPr txBox="1"/>
          <p:nvPr/>
        </p:nvSpPr>
        <p:spPr>
          <a:xfrm>
            <a:off x="5148064" y="3284984"/>
            <a:ext cx="2376264" cy="646331"/>
          </a:xfrm>
          <a:prstGeom prst="rect">
            <a:avLst/>
          </a:prstGeom>
          <a:solidFill>
            <a:schemeClr val="bg1">
              <a:lumMod val="85000"/>
            </a:schemeClr>
          </a:solidFill>
          <a:ln w="28575">
            <a:solidFill>
              <a:srgbClr val="FF0000"/>
            </a:solidFill>
          </a:ln>
        </p:spPr>
        <p:txBody>
          <a:bodyPr wrap="square" rtlCol="0">
            <a:spAutoFit/>
          </a:bodyPr>
          <a:lstStyle/>
          <a:p>
            <a:r>
              <a:rPr lang="en-US" b="1" dirty="0" smtClean="0">
                <a:latin typeface="+mn-lt"/>
              </a:rPr>
              <a:t>Make sure the STATUS is </a:t>
            </a:r>
            <a:r>
              <a:rPr lang="en-US" b="1" dirty="0" smtClean="0">
                <a:solidFill>
                  <a:srgbClr val="FF0000"/>
                </a:solidFill>
                <a:latin typeface="+mn-lt"/>
              </a:rPr>
              <a:t>NOT CHCKD OUT</a:t>
            </a:r>
            <a:endParaRPr lang="en-US" b="1" dirty="0">
              <a:latin typeface="+mn-lt"/>
            </a:endParaRPr>
          </a:p>
        </p:txBody>
      </p:sp>
    </p:spTree>
    <p:extLst>
      <p:ext uri="{BB962C8B-B14F-4D97-AF65-F5344CB8AC3E}">
        <p14:creationId xmlns:p14="http://schemas.microsoft.com/office/powerpoint/2010/main" val="70716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7" presetClass="emph" presetSubtype="0" fill="remove" nodeType="withEffect">
                                  <p:stCondLst>
                                    <p:cond delay="0"/>
                                  </p:stCondLst>
                                  <p:childTnLst>
                                    <p:animClr clrSpc="rgb" dir="cw">
                                      <p:cBhvr override="childStyle">
                                        <p:cTn id="40" dur="250" autoRev="1" fill="remove"/>
                                        <p:tgtEl>
                                          <p:spTgt spid="2051"/>
                                        </p:tgtEl>
                                        <p:attrNameLst>
                                          <p:attrName>style.color</p:attrName>
                                        </p:attrNameLst>
                                      </p:cBhvr>
                                      <p:to>
                                        <a:schemeClr val="bg1"/>
                                      </p:to>
                                    </p:animClr>
                                    <p:animClr clrSpc="rgb" dir="cw">
                                      <p:cBhvr>
                                        <p:cTn id="41" dur="250" autoRev="1" fill="remove"/>
                                        <p:tgtEl>
                                          <p:spTgt spid="2051"/>
                                        </p:tgtEl>
                                        <p:attrNameLst>
                                          <p:attrName>fillcolor</p:attrName>
                                        </p:attrNameLst>
                                      </p:cBhvr>
                                      <p:to>
                                        <a:schemeClr val="bg1"/>
                                      </p:to>
                                    </p:animClr>
                                    <p:set>
                                      <p:cBhvr>
                                        <p:cTn id="42" dur="250" autoRev="1" fill="remove"/>
                                        <p:tgtEl>
                                          <p:spTgt spid="2051"/>
                                        </p:tgtEl>
                                        <p:attrNameLst>
                                          <p:attrName>fill.type</p:attrName>
                                        </p:attrNameLst>
                                      </p:cBhvr>
                                      <p:to>
                                        <p:strVal val="solid"/>
                                      </p:to>
                                    </p:set>
                                    <p:set>
                                      <p:cBhvr>
                                        <p:cTn id="43" dur="250" autoRev="1" fill="remove"/>
                                        <p:tgtEl>
                                          <p:spTgt spid="205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3"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3"/>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defRPr/>
            </a:pPr>
            <a:fld id="{271C9440-57EA-4674-9382-56D5F21D38CC}" type="slidenum">
              <a:rPr lang="en-US" altLang="en-US" sz="1400" smtClean="0">
                <a:solidFill>
                  <a:schemeClr val="bg2"/>
                </a:solidFill>
              </a:rPr>
              <a:pPr eaLnBrk="1" hangingPunct="1">
                <a:spcBef>
                  <a:spcPct val="0"/>
                </a:spcBef>
                <a:buFontTx/>
                <a:buNone/>
                <a:defRPr/>
              </a:pPr>
              <a:t>6</a:t>
            </a:fld>
            <a:endParaRPr lang="en-US" altLang="en-US" sz="1400" smtClean="0">
              <a:solidFill>
                <a:schemeClr val="bg2"/>
              </a:solidFill>
            </a:endParaRPr>
          </a:p>
        </p:txBody>
      </p:sp>
      <p:pic>
        <p:nvPicPr>
          <p:cNvPr id="14233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60400" y="908720"/>
            <a:ext cx="7800032" cy="530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smtClean="0">
                <a:solidFill>
                  <a:srgbClr val="003399"/>
                </a:solidFill>
              </a:rPr>
              <a:t>Easy Search</a:t>
            </a:r>
            <a:endParaRPr lang="en-US" kern="0" dirty="0">
              <a:solidFill>
                <a:srgbClr val="00339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54038" y="921112"/>
            <a:ext cx="8050410" cy="529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434" name="Slide Number Placeholder 3"/>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defRPr/>
            </a:pPr>
            <a:fld id="{A4E25B36-D5CE-4E81-BF4D-47FFAE9DADC8}" type="slidenum">
              <a:rPr lang="en-US" altLang="en-US" sz="1400" smtClean="0">
                <a:solidFill>
                  <a:schemeClr val="bg2"/>
                </a:solidFill>
              </a:rPr>
              <a:pPr eaLnBrk="1" hangingPunct="1">
                <a:spcBef>
                  <a:spcPct val="0"/>
                </a:spcBef>
                <a:buFontTx/>
                <a:buNone/>
                <a:defRPr/>
              </a:pPr>
              <a:t>7</a:t>
            </a:fld>
            <a:endParaRPr lang="en-US" altLang="en-US" sz="1400" smtClean="0">
              <a:solidFill>
                <a:schemeClr val="bg2"/>
              </a:solidFill>
            </a:endParaRPr>
          </a:p>
        </p:txBody>
      </p:sp>
      <p:sp>
        <p:nvSpPr>
          <p:cNvPr id="146437" name="Rectangle 3"/>
          <p:cNvSpPr txBox="1">
            <a:spLocks noChangeArrowheads="1"/>
          </p:cNvSpPr>
          <p:nvPr/>
        </p:nvSpPr>
        <p:spPr bwMode="auto">
          <a:xfrm>
            <a:off x="2744539" y="3500438"/>
            <a:ext cx="6003925" cy="2376834"/>
          </a:xfrm>
          <a:prstGeom prst="rect">
            <a:avLst/>
          </a:prstGeom>
          <a:solidFill>
            <a:srgbClr val="FFFFCC"/>
          </a:solidFill>
          <a:ln w="28575">
            <a:solidFill>
              <a:srgbClr val="FFC000"/>
            </a:solidFill>
            <a:miter lim="800000"/>
            <a:headEnd/>
            <a:tailEnd/>
          </a:ln>
          <a:extLst/>
        </p:spPr>
        <p:txBody>
          <a:bodyPr/>
          <a:lstStyle>
            <a:lvl1pPr marL="342900" indent="-342900"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marL="266700" indent="-266700" eaLnBrk="1" hangingPunct="1"/>
            <a:r>
              <a:rPr lang="en-US" altLang="zh-HK" sz="2000" dirty="0" smtClean="0">
                <a:solidFill>
                  <a:schemeClr val="accent6"/>
                </a:solidFill>
                <a:latin typeface="+mn-lt"/>
                <a:cs typeface="Times New Roman" pitchFamily="18" charset="0"/>
              </a:rPr>
              <a:t>Eligible </a:t>
            </a:r>
            <a:r>
              <a:rPr lang="en-US" altLang="zh-HK" sz="2000" dirty="0">
                <a:solidFill>
                  <a:schemeClr val="accent6"/>
                </a:solidFill>
                <a:latin typeface="+mn-lt"/>
                <a:cs typeface="Times New Roman" pitchFamily="18" charset="0"/>
              </a:rPr>
              <a:t>users can request books (excluding serials, media and other non-print materials) with the status "AVAILABLE" in other HKALL libraries </a:t>
            </a:r>
            <a:r>
              <a:rPr lang="en-US" altLang="zh-HK" sz="2000" dirty="0">
                <a:solidFill>
                  <a:srgbClr val="FF0000"/>
                </a:solidFill>
                <a:latin typeface="+mn-lt"/>
                <a:cs typeface="Times New Roman" pitchFamily="18" charset="0"/>
              </a:rPr>
              <a:t>UNLESS </a:t>
            </a:r>
            <a:r>
              <a:rPr lang="en-US" altLang="zh-HK" sz="2000" dirty="0">
                <a:solidFill>
                  <a:schemeClr val="accent6"/>
                </a:solidFill>
                <a:latin typeface="+mn-lt"/>
                <a:cs typeface="Times New Roman" pitchFamily="18" charset="0"/>
              </a:rPr>
              <a:t>the required books are already available in our collection.</a:t>
            </a:r>
          </a:p>
          <a:p>
            <a:pPr marL="266700" indent="-266700" eaLnBrk="1" hangingPunct="1"/>
            <a:r>
              <a:rPr lang="en-US" altLang="zh-HK" sz="2000" dirty="0" smtClean="0">
                <a:solidFill>
                  <a:schemeClr val="accent6"/>
                </a:solidFill>
                <a:latin typeface="+mn-lt"/>
                <a:cs typeface="Times New Roman" pitchFamily="18" charset="0"/>
              </a:rPr>
              <a:t>Details </a:t>
            </a:r>
            <a:r>
              <a:rPr lang="en-US" altLang="zh-HK" sz="2000" dirty="0">
                <a:solidFill>
                  <a:schemeClr val="accent6"/>
                </a:solidFill>
                <a:latin typeface="+mn-lt"/>
                <a:cs typeface="Times New Roman" pitchFamily="18" charset="0"/>
              </a:rPr>
              <a:t>please refer the link: </a:t>
            </a:r>
            <a:r>
              <a:rPr lang="en-US" altLang="zh-HK" sz="2000" dirty="0">
                <a:solidFill>
                  <a:schemeClr val="tx1"/>
                </a:solidFill>
                <a:latin typeface="+mn-lt"/>
                <a:cs typeface="Times New Roman" pitchFamily="18" charset="0"/>
                <a:hlinkClick r:id="rId4"/>
              </a:rPr>
              <a:t>http://www.lib.cuhk.edu.hk/en/use/interlibrary-loan/hkall</a:t>
            </a:r>
            <a:endParaRPr lang="en-US" altLang="zh-HK" sz="2000" dirty="0">
              <a:solidFill>
                <a:schemeClr val="tx1"/>
              </a:solidFill>
              <a:latin typeface="+mn-lt"/>
              <a:cs typeface="Times New Roman" pitchFamily="18" charset="0"/>
            </a:endParaRPr>
          </a:p>
          <a:p>
            <a:pPr eaLnBrk="1" hangingPunct="1">
              <a:lnSpc>
                <a:spcPct val="80000"/>
              </a:lnSpc>
            </a:pPr>
            <a:endParaRPr lang="en-US" altLang="zh-HK" sz="2000" dirty="0">
              <a:solidFill>
                <a:schemeClr val="tx1"/>
              </a:solidFill>
              <a:cs typeface="Times New Roman" pitchFamily="18" charset="0"/>
            </a:endParaRPr>
          </a:p>
        </p:txBody>
      </p:sp>
      <p:sp>
        <p:nvSpPr>
          <p:cNvPr id="7"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HKALL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3"/>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spcBef>
                <a:spcPct val="0"/>
              </a:spcBef>
              <a:buFontTx/>
              <a:buNone/>
              <a:defRPr/>
            </a:pPr>
            <a:fld id="{A7AA7FCF-3F62-455D-998E-6F7AB5A99525}" type="slidenum">
              <a:rPr lang="en-US" altLang="en-US" sz="1400" smtClean="0">
                <a:solidFill>
                  <a:schemeClr val="bg2"/>
                </a:solidFill>
              </a:rPr>
              <a:pPr eaLnBrk="1" hangingPunct="1">
                <a:spcBef>
                  <a:spcPct val="0"/>
                </a:spcBef>
                <a:buFontTx/>
                <a:buNone/>
                <a:defRPr/>
              </a:pPr>
              <a:t>8</a:t>
            </a:fld>
            <a:endParaRPr lang="en-US" altLang="en-US" sz="1400" smtClean="0">
              <a:solidFill>
                <a:schemeClr val="bg2"/>
              </a:solidFill>
            </a:endParaRPr>
          </a:p>
        </p:txBody>
      </p:sp>
      <p:sp>
        <p:nvSpPr>
          <p:cNvPr id="147461" name="Oval 5"/>
          <p:cNvSpPr>
            <a:spLocks noChangeArrowheads="1"/>
          </p:cNvSpPr>
          <p:nvPr/>
        </p:nvSpPr>
        <p:spPr bwMode="auto">
          <a:xfrm>
            <a:off x="1691680" y="4077072"/>
            <a:ext cx="2592288" cy="115212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442913" indent="-263525" eaLnBrk="0" hangingPunct="0">
              <a:spcBef>
                <a:spcPct val="20000"/>
              </a:spcBef>
              <a:buChar char="•"/>
              <a:defRPr sz="3200">
                <a:solidFill>
                  <a:schemeClr val="accent2"/>
                </a:solidFill>
                <a:latin typeface="Times New Roman" pitchFamily="18" charset="0"/>
              </a:defRPr>
            </a:lvl1pPr>
            <a:lvl2pPr marL="742950" indent="-285750" eaLnBrk="0" hangingPunct="0">
              <a:spcBef>
                <a:spcPct val="20000"/>
              </a:spcBef>
              <a:buFont typeface="Wingdings" pitchFamily="2" charset="2"/>
              <a:buChar char="§"/>
              <a:defRPr sz="2800">
                <a:solidFill>
                  <a:schemeClr val="accent2"/>
                </a:solidFill>
                <a:latin typeface="Times New Roman" pitchFamily="18" charset="0"/>
              </a:defRPr>
            </a:lvl2pPr>
            <a:lvl3pPr marL="1143000" indent="-228600" eaLnBrk="0" hangingPunct="0">
              <a:spcBef>
                <a:spcPct val="20000"/>
              </a:spcBef>
              <a:buChar char="•"/>
              <a:defRPr sz="2400">
                <a:solidFill>
                  <a:schemeClr val="accent2"/>
                </a:solidFill>
                <a:latin typeface="Times New Roman" pitchFamily="18" charset="0"/>
              </a:defRPr>
            </a:lvl3pPr>
            <a:lvl4pPr marL="1600200" indent="-228600" eaLnBrk="0" hangingPunct="0">
              <a:spcBef>
                <a:spcPct val="20000"/>
              </a:spcBef>
              <a:buChar char="–"/>
              <a:defRPr sz="2000">
                <a:solidFill>
                  <a:schemeClr val="accent2"/>
                </a:solidFill>
                <a:latin typeface="Times New Roman" pitchFamily="18" charset="0"/>
              </a:defRPr>
            </a:lvl4pPr>
            <a:lvl5pPr marL="2057400" indent="-228600" eaLnBrk="0" hangingPunct="0">
              <a:spcBef>
                <a:spcPct val="20000"/>
              </a:spcBef>
              <a:buChar char="»"/>
              <a:defRPr sz="2000">
                <a:solidFill>
                  <a:schemeClr val="accent2"/>
                </a:solidFill>
                <a:latin typeface="Times New Roman" pitchFamily="18" charset="0"/>
              </a:defRPr>
            </a:lvl5pPr>
            <a:lvl6pPr marL="2514600" indent="-228600" eaLnBrk="0" fontAlgn="base" hangingPunct="0">
              <a:spcBef>
                <a:spcPct val="20000"/>
              </a:spcBef>
              <a:spcAft>
                <a:spcPct val="0"/>
              </a:spcAft>
              <a:buChar char="»"/>
              <a:defRPr sz="2000">
                <a:solidFill>
                  <a:schemeClr val="accent2"/>
                </a:solidFill>
                <a:latin typeface="Times New Roman" pitchFamily="18" charset="0"/>
              </a:defRPr>
            </a:lvl6pPr>
            <a:lvl7pPr marL="2971800" indent="-228600" eaLnBrk="0" fontAlgn="base" hangingPunct="0">
              <a:spcBef>
                <a:spcPct val="20000"/>
              </a:spcBef>
              <a:spcAft>
                <a:spcPct val="0"/>
              </a:spcAft>
              <a:buChar char="»"/>
              <a:defRPr sz="2000">
                <a:solidFill>
                  <a:schemeClr val="accent2"/>
                </a:solidFill>
                <a:latin typeface="Times New Roman" pitchFamily="18" charset="0"/>
              </a:defRPr>
            </a:lvl7pPr>
            <a:lvl8pPr marL="3429000" indent="-228600" eaLnBrk="0" fontAlgn="base" hangingPunct="0">
              <a:spcBef>
                <a:spcPct val="20000"/>
              </a:spcBef>
              <a:spcAft>
                <a:spcPct val="0"/>
              </a:spcAft>
              <a:buChar char="»"/>
              <a:defRPr sz="2000">
                <a:solidFill>
                  <a:schemeClr val="accent2"/>
                </a:solidFill>
                <a:latin typeface="Times New Roman" pitchFamily="18" charset="0"/>
              </a:defRPr>
            </a:lvl8pPr>
            <a:lvl9pPr marL="3886200" indent="-228600" eaLnBrk="0" fontAlgn="base" hangingPunct="0">
              <a:spcBef>
                <a:spcPct val="20000"/>
              </a:spcBef>
              <a:spcAft>
                <a:spcPct val="0"/>
              </a:spcAft>
              <a:buChar char="»"/>
              <a:defRPr sz="2000">
                <a:solidFill>
                  <a:schemeClr val="accent2"/>
                </a:solidFill>
                <a:latin typeface="Times New Roman" pitchFamily="18" charset="0"/>
              </a:defRPr>
            </a:lvl9pPr>
          </a:lstStyle>
          <a:p>
            <a:pPr eaLnBrk="1" hangingPunct="1">
              <a:buFont typeface="Wingdings" pitchFamily="2" charset="2"/>
              <a:buNone/>
            </a:pPr>
            <a:endParaRPr lang="en-US" altLang="en-US" sz="1800">
              <a:solidFill>
                <a:schemeClr val="tx1"/>
              </a:solidFill>
              <a:cs typeface="Arial" charset="0"/>
            </a:endParaRPr>
          </a:p>
        </p:txBody>
      </p:sp>
      <p:sp>
        <p:nvSpPr>
          <p:cNvPr id="8"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HKALL</a:t>
            </a:r>
          </a:p>
        </p:txBody>
      </p:sp>
      <p:grpSp>
        <p:nvGrpSpPr>
          <p:cNvPr id="6" name="Group 5"/>
          <p:cNvGrpSpPr/>
          <p:nvPr/>
        </p:nvGrpSpPr>
        <p:grpSpPr>
          <a:xfrm>
            <a:off x="755576" y="1267619"/>
            <a:ext cx="7655210" cy="4681661"/>
            <a:chOff x="755576" y="1268760"/>
            <a:chExt cx="7655210" cy="4681661"/>
          </a:xfrm>
        </p:grpSpPr>
        <p:pic>
          <p:nvPicPr>
            <p:cNvPr id="14745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55576" y="1268760"/>
              <a:ext cx="7655210" cy="468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547664" y="2542802"/>
              <a:ext cx="648072" cy="218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179712" y="2542802"/>
              <a:ext cx="3164682" cy="218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980728"/>
            <a:ext cx="8136904" cy="5386090"/>
          </a:xfrm>
          <a:prstGeom prst="rect">
            <a:avLst/>
          </a:prstGeom>
          <a:noFill/>
        </p:spPr>
        <p:txBody>
          <a:bodyPr wrap="square" rtlCol="0">
            <a:spAutoFit/>
          </a:bodyPr>
          <a:lstStyle/>
          <a:p>
            <a:pPr marL="285750" indent="-285750">
              <a:buFont typeface="Arial" panose="020B0604020202020204" pitchFamily="34" charset="0"/>
              <a:buChar char="•"/>
            </a:pPr>
            <a:r>
              <a:rPr lang="en-US" sz="2000" b="1" dirty="0" err="1">
                <a:solidFill>
                  <a:schemeClr val="accent2"/>
                </a:solidFill>
                <a:latin typeface="+mn-lt"/>
              </a:rPr>
              <a:t>InterLibrary</a:t>
            </a:r>
            <a:r>
              <a:rPr lang="en-US" sz="2000" b="1" dirty="0">
                <a:solidFill>
                  <a:schemeClr val="accent2"/>
                </a:solidFill>
                <a:latin typeface="+mn-lt"/>
              </a:rPr>
              <a:t> Loan and Document Delivery </a:t>
            </a: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pPr marL="542925" lvl="1" indent="-285750">
              <a:buFont typeface="Wingdings" panose="05000000000000000000" pitchFamily="2" charset="2"/>
              <a:buChar char="Ø"/>
            </a:pPr>
            <a:r>
              <a:rPr lang="en-US" sz="1400" dirty="0">
                <a:latin typeface="+mn-lt"/>
              </a:rPr>
              <a:t>User guide: </a:t>
            </a:r>
            <a:r>
              <a:rPr lang="en-US" sz="1400" dirty="0">
                <a:latin typeface="+mn-lt"/>
                <a:hlinkClick r:id="rId3"/>
              </a:rPr>
              <a:t>http://</a:t>
            </a:r>
            <a:r>
              <a:rPr lang="en-US" sz="1400" dirty="0" smtClean="0">
                <a:latin typeface="+mn-lt"/>
                <a:hlinkClick r:id="rId3"/>
              </a:rPr>
              <a:t>www.lib.cuhk.edu.hk/sites/cuhk/files/page/using_the_library/interlibrary/illiad_guide_en.pdf</a:t>
            </a:r>
            <a:r>
              <a:rPr lang="en-US" sz="1400" dirty="0" smtClean="0">
                <a:latin typeface="+mn-lt"/>
              </a:rPr>
              <a:t> </a:t>
            </a:r>
            <a:endParaRPr lang="en-US" sz="1400" dirty="0">
              <a:latin typeface="+mn-lt"/>
            </a:endParaRPr>
          </a:p>
          <a:p>
            <a:pPr marL="542925" lvl="1" indent="-285750">
              <a:buFont typeface="Wingdings" panose="05000000000000000000" pitchFamily="2" charset="2"/>
              <a:buChar char="Ø"/>
            </a:pPr>
            <a:r>
              <a:rPr lang="en-US" sz="1400" dirty="0">
                <a:latin typeface="+mn-lt"/>
              </a:rPr>
              <a:t>100 Free Quota to obtaining free of charge articles from CUHK libraries, local libraries as well as overseas libraries with reciprocal agreements.  </a:t>
            </a:r>
          </a:p>
          <a:p>
            <a:pPr marL="542925" lvl="1" indent="-285750">
              <a:buFont typeface="Wingdings" panose="05000000000000000000" pitchFamily="2" charset="2"/>
              <a:buChar char="Ø"/>
            </a:pPr>
            <a:r>
              <a:rPr lang="en-US" sz="1400" dirty="0">
                <a:latin typeface="+mn-lt"/>
              </a:rPr>
              <a:t>More information: </a:t>
            </a:r>
            <a:r>
              <a:rPr lang="en-US" sz="1400" dirty="0">
                <a:latin typeface="+mn-lt"/>
                <a:hlinkClick r:id="rId4"/>
              </a:rPr>
              <a:t>http://</a:t>
            </a:r>
            <a:r>
              <a:rPr lang="en-US" sz="1400" dirty="0" smtClean="0">
                <a:latin typeface="+mn-lt"/>
                <a:hlinkClick r:id="rId4"/>
              </a:rPr>
              <a:t>www.lib.cuhk.edu.hk/en/use/interlibrary-loan/document-delivery</a:t>
            </a:r>
            <a:r>
              <a:rPr lang="en-US" sz="1400" dirty="0" smtClean="0">
                <a:latin typeface="+mn-lt"/>
              </a:rPr>
              <a:t> </a:t>
            </a:r>
            <a:endParaRPr lang="en-US" sz="1400" dirty="0">
              <a:latin typeface="+mn-lt"/>
            </a:endParaRPr>
          </a:p>
          <a:p>
            <a:endParaRPr lang="en-US" dirty="0">
              <a:latin typeface="+mn-lt"/>
            </a:endParaRPr>
          </a:p>
          <a:p>
            <a:pPr marL="285750" indent="-285750">
              <a:buFont typeface="Arial" panose="020B0604020202020204" pitchFamily="34" charset="0"/>
              <a:buChar char="•"/>
            </a:pPr>
            <a:r>
              <a:rPr lang="en-US" sz="2000" b="1" dirty="0">
                <a:solidFill>
                  <a:schemeClr val="accent2"/>
                </a:solidFill>
                <a:latin typeface="+mn-lt"/>
              </a:rPr>
              <a:t>Access to Other UGC-funded Libraries </a:t>
            </a:r>
            <a:endParaRPr lang="en-US" b="1" dirty="0">
              <a:latin typeface="+mn-lt"/>
            </a:endParaRPr>
          </a:p>
        </p:txBody>
      </p:sp>
      <p:pic>
        <p:nvPicPr>
          <p:cNvPr id="148484"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175"/>
          <a:stretch/>
        </p:blipFill>
        <p:spPr bwMode="auto">
          <a:xfrm>
            <a:off x="1107440" y="1341041"/>
            <a:ext cx="6632912" cy="324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FA807BB7-29FD-428E-A878-30964BC2CE3A}" type="slidenum">
              <a:rPr lang="en-US" smtClean="0"/>
              <a:pPr>
                <a:defRPr/>
              </a:pPr>
              <a:t>9</a:t>
            </a:fld>
            <a:endParaRPr lang="en-US"/>
          </a:p>
        </p:txBody>
      </p:sp>
      <p:sp>
        <p:nvSpPr>
          <p:cNvPr id="6" name="Title 1"/>
          <p:cNvSpPr txBox="1">
            <a:spLocks/>
          </p:cNvSpPr>
          <p:nvPr/>
        </p:nvSpPr>
        <p:spPr bwMode="auto">
          <a:xfrm>
            <a:off x="554038" y="41945"/>
            <a:ext cx="7916862" cy="866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66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000" b="1">
                <a:solidFill>
                  <a:srgbClr val="660066"/>
                </a:solidFill>
                <a:effectLst>
                  <a:outerShdw blurRad="38100" dist="38100" dir="2700000" algn="tl">
                    <a:srgbClr val="C0C0C0"/>
                  </a:outerShdw>
                </a:effectLst>
                <a:latin typeface="Arial" charset="0"/>
              </a:defRPr>
            </a:lvl9pPr>
          </a:lstStyle>
          <a:p>
            <a:r>
              <a:rPr lang="en-US" kern="0" dirty="0">
                <a:solidFill>
                  <a:srgbClr val="003399"/>
                </a:solidFill>
              </a:rPr>
              <a:t>Library Services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
  <a:themeElements>
    <a:clrScheme name="">
      <a:dk1>
        <a:srgbClr val="000000"/>
      </a:dk1>
      <a:lt1>
        <a:srgbClr val="FFFFFF"/>
      </a:lt1>
      <a:dk2>
        <a:srgbClr val="660066"/>
      </a:dk2>
      <a:lt2>
        <a:srgbClr val="DDDDDD"/>
      </a:lt2>
      <a:accent1>
        <a:srgbClr val="00CC99"/>
      </a:accent1>
      <a:accent2>
        <a:srgbClr val="3333CC"/>
      </a:accent2>
      <a:accent3>
        <a:srgbClr val="FFFFFF"/>
      </a:accent3>
      <a:accent4>
        <a:srgbClr val="000000"/>
      </a:accent4>
      <a:accent5>
        <a:srgbClr val="AAE2CA"/>
      </a:accent5>
      <a:accent6>
        <a:srgbClr val="2D2DB9"/>
      </a:accent6>
      <a:hlink>
        <a:srgbClr val="66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defRPr kumimoji="0" lang="zh-TW" sz="18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42913" marR="0" indent="-263525" algn="l" defTabSz="914400" rtl="0" eaLnBrk="1" fontAlgn="base" latinLnBrk="0" hangingPunct="1">
          <a:lnSpc>
            <a:spcPct val="100000"/>
          </a:lnSpc>
          <a:spcBef>
            <a:spcPct val="20000"/>
          </a:spcBef>
          <a:spcAft>
            <a:spcPct val="0"/>
          </a:spcAft>
          <a:buClrTx/>
          <a:buSzTx/>
          <a:buFont typeface="Wingdings" pitchFamily="2" charset="2"/>
          <a:buNone/>
          <a:tabLst/>
          <a:defRPr kumimoji="0" lang="zh-TW" sz="18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660066"/>
    </a:dk2>
    <a:lt2>
      <a:srgbClr val="DDDDDD"/>
    </a:lt2>
    <a:accent1>
      <a:srgbClr val="00CC99"/>
    </a:accent1>
    <a:accent2>
      <a:srgbClr val="3333CC"/>
    </a:accent2>
    <a:accent3>
      <a:srgbClr val="FFFFFF"/>
    </a:accent3>
    <a:accent4>
      <a:srgbClr val="000000"/>
    </a:accent4>
    <a:accent5>
      <a:srgbClr val="AAE2CA"/>
    </a:accent5>
    <a:accent6>
      <a:srgbClr val="2D2DB9"/>
    </a:accent6>
    <a:hlink>
      <a:srgbClr val="66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7021</TotalTime>
  <Words>1471</Words>
  <Application>Microsoft Office PowerPoint</Application>
  <PresentationFormat>On-screen Show (4:3)</PresentationFormat>
  <Paragraphs>376</Paragraphs>
  <Slides>45</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powerpoint_template</vt:lpstr>
      <vt:lpstr>Photo Editor Photo</vt:lpstr>
      <vt:lpstr>PowerPoint Presentation</vt:lpstr>
      <vt:lpstr>Content</vt:lpstr>
      <vt:lpstr>General Library Services</vt:lpstr>
      <vt:lpstr>Library Catalogue</vt:lpstr>
      <vt:lpstr>PowerPoint Presentation</vt:lpstr>
      <vt:lpstr>PowerPoint Presentation</vt:lpstr>
      <vt:lpstr>PowerPoint Presentation</vt:lpstr>
      <vt:lpstr>PowerPoint Presentation</vt:lpstr>
      <vt:lpstr>PowerPoint Presentation</vt:lpstr>
      <vt:lpstr>Print Collection on Ancient Greece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Resources on Ancient Greece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Library Staff</dc:creator>
  <cp:lastModifiedBy>Library Staff</cp:lastModifiedBy>
  <cp:revision>537</cp:revision>
  <cp:lastPrinted>2016-01-16T04:50:46Z</cp:lastPrinted>
  <dcterms:created xsi:type="dcterms:W3CDTF">2015-07-29T09:08:28Z</dcterms:created>
  <dcterms:modified xsi:type="dcterms:W3CDTF">2016-03-08T01:24:13Z</dcterms:modified>
</cp:coreProperties>
</file>